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41" r:id="rId3"/>
    <p:sldId id="344" r:id="rId4"/>
    <p:sldId id="345" r:id="rId5"/>
    <p:sldId id="346" r:id="rId6"/>
    <p:sldId id="358" r:id="rId7"/>
    <p:sldId id="286" r:id="rId8"/>
    <p:sldId id="353" r:id="rId9"/>
    <p:sldId id="356" r:id="rId10"/>
    <p:sldId id="359" r:id="rId11"/>
    <p:sldId id="361" r:id="rId12"/>
    <p:sldId id="303" r:id="rId13"/>
    <p:sldId id="347" r:id="rId14"/>
    <p:sldId id="342" r:id="rId15"/>
    <p:sldId id="363" r:id="rId16"/>
    <p:sldId id="364" r:id="rId17"/>
    <p:sldId id="329" r:id="rId18"/>
    <p:sldId id="365" r:id="rId19"/>
    <p:sldId id="366" r:id="rId20"/>
    <p:sldId id="367" r:id="rId21"/>
    <p:sldId id="368" r:id="rId22"/>
    <p:sldId id="369" r:id="rId23"/>
    <p:sldId id="370" r:id="rId24"/>
    <p:sldId id="371" r:id="rId25"/>
    <p:sldId id="372" r:id="rId26"/>
    <p:sldId id="373" r:id="rId27"/>
    <p:sldId id="374" r:id="rId28"/>
    <p:sldId id="375" r:id="rId29"/>
    <p:sldId id="377" r:id="rId30"/>
    <p:sldId id="378" r:id="rId31"/>
    <p:sldId id="3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xmlns=""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3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B3695-6718-49B1-8CFA-C83B34753DEC}" type="datetimeFigureOut">
              <a:rPr lang="en-US" smtClean="0"/>
              <a:t>5/16/2021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58B15-D05D-421A-A625-546ABB7032A4}" type="slidenum">
              <a:rPr lang="en-US" smtClean="0"/>
              <a:t>‹#›</a:t>
            </a:fld>
            <a:endParaRPr lang="en-US"/>
          </a:p>
        </p:txBody>
      </p:sp>
    </p:spTree>
    <p:extLst>
      <p:ext uri="{BB962C8B-B14F-4D97-AF65-F5344CB8AC3E}">
        <p14:creationId xmlns:p14="http://schemas.microsoft.com/office/powerpoint/2010/main" val="392519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672ABFC-DEFA-4EDB-BF6C-C587DD861CF1}" type="datetimeFigureOut">
              <a:rPr lang="en-US" smtClean="0"/>
              <a:t>5/16/2021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206056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72ABFC-DEFA-4EDB-BF6C-C587DD861CF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368903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672ABFC-DEFA-4EDB-BF6C-C587DD861CF1}" type="datetimeFigureOut">
              <a:rPr lang="en-US" smtClean="0"/>
              <a:t>5/16/2021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410977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672ABFC-DEFA-4EDB-BF6C-C587DD861CF1}" type="datetimeFigureOut">
              <a:rPr lang="en-US" smtClean="0"/>
              <a:t>5/16/2021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FBF6A09-E2D9-4F05-94ED-F0E696204AA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607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672ABFC-DEFA-4EDB-BF6C-C587DD861CF1}" type="datetimeFigureOut">
              <a:rPr lang="en-US" smtClean="0"/>
              <a:t>5/16/2021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64696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72ABFC-DEFA-4EDB-BF6C-C587DD861CF1}"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121843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72ABFC-DEFA-4EDB-BF6C-C587DD861CF1}"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290831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2ABFC-DEFA-4EDB-BF6C-C587DD861CF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270272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672ABFC-DEFA-4EDB-BF6C-C587DD861CF1}" type="datetimeFigureOut">
              <a:rPr lang="en-US" smtClean="0"/>
              <a:t>5/16/2021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3471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2ABFC-DEFA-4EDB-BF6C-C587DD861CF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162743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672ABFC-DEFA-4EDB-BF6C-C587DD861CF1}" type="datetimeFigureOut">
              <a:rPr lang="en-US" smtClean="0"/>
              <a:t>5/16/2021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93530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72ABFC-DEFA-4EDB-BF6C-C587DD861CF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324424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72ABFC-DEFA-4EDB-BF6C-C587DD861CF1}" type="datetimeFigureOut">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256899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72ABFC-DEFA-4EDB-BF6C-C587DD861CF1}"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386938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2ABFC-DEFA-4EDB-BF6C-C587DD861CF1}" type="datetimeFigureOut">
              <a:rPr lang="en-US" smtClean="0"/>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274618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72ABFC-DEFA-4EDB-BF6C-C587DD861CF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48223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72ABFC-DEFA-4EDB-BF6C-C587DD861CF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F6A09-E2D9-4F05-94ED-F0E696204AAD}" type="slidenum">
              <a:rPr lang="en-US" smtClean="0"/>
              <a:t>‹#›</a:t>
            </a:fld>
            <a:endParaRPr lang="en-US"/>
          </a:p>
        </p:txBody>
      </p:sp>
    </p:spTree>
    <p:extLst>
      <p:ext uri="{BB962C8B-B14F-4D97-AF65-F5344CB8AC3E}">
        <p14:creationId xmlns:p14="http://schemas.microsoft.com/office/powerpoint/2010/main" val="172715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672ABFC-DEFA-4EDB-BF6C-C587DD861CF1}" type="datetimeFigureOut">
              <a:rPr lang="en-US" smtClean="0"/>
              <a:t>5/16/2021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FBF6A09-E2D9-4F05-94ED-F0E696204AAD}" type="slidenum">
              <a:rPr lang="en-US" smtClean="0"/>
              <a:t>‹#›</a:t>
            </a:fld>
            <a:endParaRPr lang="en-US"/>
          </a:p>
        </p:txBody>
      </p:sp>
    </p:spTree>
    <p:extLst>
      <p:ext uri="{BB962C8B-B14F-4D97-AF65-F5344CB8AC3E}">
        <p14:creationId xmlns:p14="http://schemas.microsoft.com/office/powerpoint/2010/main" val="22682812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82AEA-09DE-49C9-B018-8CAD8072A8CA}"/>
              </a:ext>
            </a:extLst>
          </p:cNvPr>
          <p:cNvSpPr>
            <a:spLocks noGrp="1"/>
          </p:cNvSpPr>
          <p:nvPr>
            <p:ph type="ctrTitle"/>
          </p:nvPr>
        </p:nvSpPr>
        <p:spPr>
          <a:xfrm>
            <a:off x="5088835" y="1086678"/>
            <a:ext cx="6268278" cy="2673626"/>
          </a:xfrm>
        </p:spPr>
        <p:txBody>
          <a:bodyPr>
            <a:noAutofit/>
          </a:bodyPr>
          <a:lstStyle/>
          <a:p>
            <a:pPr algn="ctr"/>
            <a:r>
              <a:rPr lang="ar-EG" u="sng" dirty="0" smtClean="0">
                <a:latin typeface="Tahoma" panose="020B0604030504040204" pitchFamily="34" charset="0"/>
                <a:ea typeface="Tahoma" panose="020B0604030504040204" pitchFamily="34" charset="0"/>
              </a:rPr>
              <a:t>الفرقة الثالثة</a:t>
            </a:r>
            <a:br>
              <a:rPr lang="ar-EG" u="sng" dirty="0" smtClean="0">
                <a:latin typeface="Tahoma" panose="020B0604030504040204" pitchFamily="34" charset="0"/>
                <a:ea typeface="Tahoma" panose="020B0604030504040204" pitchFamily="34" charset="0"/>
              </a:rPr>
            </a:br>
            <a:r>
              <a:rPr lang="ar-EG" u="sng" dirty="0" smtClean="0">
                <a:latin typeface="Tahoma" panose="020B0604030504040204" pitchFamily="34" charset="0"/>
                <a:ea typeface="Tahoma" panose="020B0604030504040204" pitchFamily="34" charset="0"/>
              </a:rPr>
              <a:t>تاريخ فن6</a:t>
            </a:r>
            <a:r>
              <a:rPr lang="ar-EG" u="sng" dirty="0">
                <a:latin typeface="Tahoma" panose="020B0604030504040204" pitchFamily="34" charset="0"/>
                <a:ea typeface="Tahoma" panose="020B0604030504040204" pitchFamily="34" charset="0"/>
              </a:rPr>
              <a:t/>
            </a:r>
            <a:br>
              <a:rPr lang="ar-EG" u="sng" dirty="0">
                <a:latin typeface="Tahoma" panose="020B0604030504040204" pitchFamily="34" charset="0"/>
                <a:ea typeface="Tahoma" panose="020B0604030504040204" pitchFamily="34" charset="0"/>
              </a:rPr>
            </a:br>
            <a:endParaRPr lang="en-US" dirty="0"/>
          </a:p>
        </p:txBody>
      </p:sp>
      <p:sp>
        <p:nvSpPr>
          <p:cNvPr id="3" name="Subtitle 2">
            <a:extLst>
              <a:ext uri="{FF2B5EF4-FFF2-40B4-BE49-F238E27FC236}">
                <a16:creationId xmlns:a16="http://schemas.microsoft.com/office/drawing/2014/main" xmlns="" id="{6730394D-248E-48D8-B11F-F186B0761C6E}"/>
              </a:ext>
            </a:extLst>
          </p:cNvPr>
          <p:cNvSpPr>
            <a:spLocks noGrp="1"/>
          </p:cNvSpPr>
          <p:nvPr>
            <p:ph type="subTitle" idx="1"/>
          </p:nvPr>
        </p:nvSpPr>
        <p:spPr>
          <a:xfrm>
            <a:off x="1658983" y="3429000"/>
            <a:ext cx="7145383" cy="1655762"/>
          </a:xfrm>
        </p:spPr>
        <p:txBody>
          <a:bodyPr>
            <a:normAutofit lnSpcReduction="10000"/>
          </a:bodyPr>
          <a:lstStyle/>
          <a:p>
            <a:pPr algn="ctr"/>
            <a:r>
              <a:rPr lang="ar-EG" sz="6000" u="sng" dirty="0" smtClean="0"/>
              <a:t>تابع العمارة الإسلامية وأنواعها</a:t>
            </a:r>
            <a:endParaRPr lang="en-US" sz="6000" dirty="0">
              <a:cs typeface="+mj-cs"/>
            </a:endParaRPr>
          </a:p>
        </p:txBody>
      </p:sp>
    </p:spTree>
    <p:extLst>
      <p:ext uri="{BB962C8B-B14F-4D97-AF65-F5344CB8AC3E}">
        <p14:creationId xmlns:p14="http://schemas.microsoft.com/office/powerpoint/2010/main" val="25734459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اريخ 6\صور تاريخ فن 6\حمام سنان باشا.شارع السنانية .بولاق ابو الع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003" y="705393"/>
            <a:ext cx="3636373" cy="513370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تاريخ 6\صور تاريخ فن 6\غالبا مغطس الحما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23" y="1355338"/>
            <a:ext cx="5752965"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تاريخ 6\صور تاريخ فن 6\مصطبة حمام السلطان إينال.jpg"/>
          <p:cNvPicPr>
            <a:picLocks noChangeAspect="1" noChangeArrowheads="1"/>
          </p:cNvPicPr>
          <p:nvPr/>
        </p:nvPicPr>
        <p:blipFill rotWithShape="1">
          <a:blip r:embed="rId2">
            <a:extLst>
              <a:ext uri="{28A0092B-C50C-407E-A947-70E740481C1C}">
                <a14:useLocalDpi xmlns:a14="http://schemas.microsoft.com/office/drawing/2010/main" val="0"/>
              </a:ext>
            </a:extLst>
          </a:blip>
          <a:srcRect r="12095"/>
          <a:stretch/>
        </p:blipFill>
        <p:spPr bwMode="auto">
          <a:xfrm>
            <a:off x="1994263" y="224245"/>
            <a:ext cx="8038011"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4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56754"/>
            <a:ext cx="11916784" cy="6526434"/>
          </a:xfrm>
        </p:spPr>
        <p:txBody>
          <a:bodyPr>
            <a:normAutofit fontScale="90000"/>
          </a:bodyPr>
          <a:lstStyle/>
          <a:p>
            <a:pPr algn="justLow" rtl="1"/>
            <a:r>
              <a:rPr lang="ar-EG" sz="3200" b="1" u="sng" dirty="0" smtClean="0"/>
              <a:t>الحمامات العامة</a:t>
            </a:r>
            <a:r>
              <a:rPr lang="ar-EG" sz="2900" b="1" u="sng" dirty="0" smtClean="0"/>
              <a:t>:</a:t>
            </a:r>
            <a:r>
              <a:rPr lang="ar-EG" sz="3600" dirty="0" smtClean="0"/>
              <a:t/>
            </a:r>
            <a:br>
              <a:rPr lang="ar-EG" sz="3600" dirty="0" smtClean="0"/>
            </a:br>
            <a:r>
              <a:rPr lang="ar-EG" sz="3200" dirty="0" smtClean="0"/>
              <a:t>-</a:t>
            </a:r>
            <a:r>
              <a:rPr lang="ar-SA" sz="3300" dirty="0" smtClean="0"/>
              <a:t>حظي </a:t>
            </a:r>
            <a:r>
              <a:rPr lang="ar-SA" sz="3300" dirty="0"/>
              <a:t>الحمّام </a:t>
            </a:r>
            <a:r>
              <a:rPr lang="ar-EG" sz="3300" dirty="0" smtClean="0"/>
              <a:t>العام </a:t>
            </a:r>
            <a:r>
              <a:rPr lang="ar-SA" sz="3300" dirty="0" smtClean="0"/>
              <a:t>بأهمية </a:t>
            </a:r>
            <a:r>
              <a:rPr lang="ar-SA" sz="3300" dirty="0"/>
              <a:t>كبيرة في العمارة </a:t>
            </a:r>
            <a:r>
              <a:rPr lang="ar-SA" sz="3300" dirty="0" smtClean="0"/>
              <a:t>الإسلامية،</a:t>
            </a:r>
            <a:r>
              <a:rPr lang="ar-EG" sz="3300" dirty="0" smtClean="0"/>
              <a:t>ف</a:t>
            </a:r>
            <a:r>
              <a:rPr lang="ar-SA" sz="3300" dirty="0" smtClean="0"/>
              <a:t>كان </a:t>
            </a:r>
            <a:r>
              <a:rPr lang="ar-SA" sz="3300" dirty="0"/>
              <a:t>يحتل المرتبة الثانية </a:t>
            </a:r>
            <a:r>
              <a:rPr lang="ar-SA" sz="3300" dirty="0" smtClean="0"/>
              <a:t>بعدالمسجد الجامع، </a:t>
            </a:r>
            <a:r>
              <a:rPr lang="ar-EG" sz="3300" dirty="0" smtClean="0"/>
              <a:t>وهو من المنشأت الخدمية العامة التي تميزت بها الحضارة الإسلامية ، ف</a:t>
            </a:r>
            <a:r>
              <a:rPr lang="ar-SA" sz="3300" dirty="0" smtClean="0"/>
              <a:t>انتشرت </a:t>
            </a:r>
            <a:r>
              <a:rPr lang="ar-SA" sz="3300" dirty="0"/>
              <a:t>الحمامات العامة في كل ربوع البلاد، وأبدع في بنائها </a:t>
            </a:r>
            <a:r>
              <a:rPr lang="ar-SA" sz="3300" dirty="0" smtClean="0"/>
              <a:t>الحكام،وأصبحت </a:t>
            </a:r>
            <a:r>
              <a:rPr lang="ar-SA" sz="3300" dirty="0"/>
              <a:t>جزءاً أصيلاً من حياة الناس لأسباب </a:t>
            </a:r>
            <a:r>
              <a:rPr lang="ar-SA" sz="3300" dirty="0" smtClean="0"/>
              <a:t>متعددة</a:t>
            </a:r>
            <a:r>
              <a:rPr lang="en-US" sz="3300" dirty="0" smtClean="0"/>
              <a:t> </a:t>
            </a:r>
            <a:r>
              <a:rPr lang="ar-SA" sz="3300" dirty="0" smtClean="0"/>
              <a:t>،على </a:t>
            </a:r>
            <a:r>
              <a:rPr lang="ar-SA" sz="3300" dirty="0"/>
              <a:t>رأسها أولوية النظافة </a:t>
            </a:r>
            <a:r>
              <a:rPr lang="ar-SA" sz="3300" dirty="0" smtClean="0"/>
              <a:t>وأهميتها </a:t>
            </a:r>
            <a:r>
              <a:rPr lang="ar-SA" sz="3300" dirty="0"/>
              <a:t>وطهارة البدن باعتبارها شرطاً أساسياً </a:t>
            </a:r>
            <a:r>
              <a:rPr lang="ar-SA" sz="3300" dirty="0" smtClean="0"/>
              <a:t>للصلاة</a:t>
            </a:r>
            <a:r>
              <a:rPr lang="ar-EG" sz="3300" dirty="0" smtClean="0"/>
              <a:t>.</a:t>
            </a:r>
            <a:br>
              <a:rPr lang="ar-EG" sz="3300" dirty="0" smtClean="0"/>
            </a:br>
            <a:r>
              <a:rPr lang="ar-EG" sz="3300" dirty="0" smtClean="0"/>
              <a:t>- استعار المعماري المسلم الحمامات العامة من العمارة البيزنطية والرومانية والتي تتكون من ثلاث حجرات الباردة والدافئة والساخنة .</a:t>
            </a:r>
            <a:br>
              <a:rPr lang="ar-EG" sz="3300" dirty="0" smtClean="0"/>
            </a:br>
            <a:r>
              <a:rPr lang="ar-EG" sz="3300" dirty="0" smtClean="0"/>
              <a:t>-</a:t>
            </a:r>
            <a:r>
              <a:rPr lang="ar-SA" sz="3300" dirty="0" smtClean="0"/>
              <a:t>ازدهرت </a:t>
            </a:r>
            <a:r>
              <a:rPr lang="ar-SA" sz="3300" dirty="0"/>
              <a:t>الحمامات في مصر خلال فترة العصر الإسلامي وكان لها دور مهم على مستويات متعددة إلى جانب دورها </a:t>
            </a:r>
            <a:r>
              <a:rPr lang="ar-SA" sz="3300" dirty="0" smtClean="0"/>
              <a:t>الأساسي، </a:t>
            </a:r>
            <a:r>
              <a:rPr lang="ar-SA" sz="3300" dirty="0"/>
              <a:t>فالحمام في القاهرة القديمة ليس مجرد مكان للاغتسال، بل له دور في الحياة الاجتماعية والسياسية والاقتصادية، فهي آنذاك تمثل ما يشبه النوادي الاجتماعية حالياً كونها مكاناً يلتقي فيه أهل </a:t>
            </a:r>
            <a:r>
              <a:rPr lang="ar-SA" sz="3300" dirty="0" smtClean="0"/>
              <a:t>الحي</a:t>
            </a:r>
            <a:r>
              <a:rPr lang="ar-SA" sz="3200" dirty="0"/>
              <a:t> </a:t>
            </a:r>
            <a:r>
              <a:rPr lang="ar-EG" sz="3200" dirty="0" smtClean="0"/>
              <a:t>و</a:t>
            </a:r>
            <a:r>
              <a:rPr lang="ar-SA" sz="3200" dirty="0" smtClean="0"/>
              <a:t>منها </a:t>
            </a:r>
            <a:r>
              <a:rPr lang="ar-SA" sz="3200" dirty="0"/>
              <a:t>ما هو مخصص للرجال وآخر للنساء، وما هو مشترك </a:t>
            </a:r>
            <a:r>
              <a:rPr lang="ar-SA" sz="3200" dirty="0" smtClean="0"/>
              <a:t>بينهما</a:t>
            </a:r>
            <a:r>
              <a:rPr lang="ar-SA" sz="3300" dirty="0" smtClean="0"/>
              <a:t>.</a:t>
            </a:r>
            <a:r>
              <a:rPr lang="ar-EG" sz="3300" dirty="0" smtClean="0"/>
              <a:t/>
            </a:r>
            <a:br>
              <a:rPr lang="ar-EG" sz="3300" dirty="0" smtClean="0"/>
            </a:br>
            <a:r>
              <a:rPr lang="ar-EG" sz="3300" dirty="0" smtClean="0"/>
              <a:t> </a:t>
            </a:r>
            <a:r>
              <a:rPr lang="ar-EG" sz="3300" dirty="0"/>
              <a:t>- </a:t>
            </a:r>
            <a:r>
              <a:rPr lang="ar-SA" sz="3300" dirty="0"/>
              <a:t>شيّد عمرو بن العاص أوّل الحمامات الإسلامية ب</a:t>
            </a:r>
            <a:r>
              <a:rPr lang="ar-EG" sz="3300" dirty="0"/>
              <a:t>سويقة المغاربة في </a:t>
            </a:r>
            <a:r>
              <a:rPr lang="ar-SA" sz="3300" dirty="0"/>
              <a:t>الفسطاط أطلقوا عليه اسم حمام الفأر لصغر حجمه </a:t>
            </a:r>
            <a:r>
              <a:rPr lang="ar-EG" sz="3300" dirty="0"/>
              <a:t>،ولكن</a:t>
            </a:r>
            <a:r>
              <a:rPr lang="ar-SA" sz="3300" dirty="0"/>
              <a:t> العصر الذهبي للحمامات العامة في مصر بدأ في زمن العثمانيين</a:t>
            </a:r>
            <a:r>
              <a:rPr lang="ar-EG" sz="3300" dirty="0"/>
              <a:t> الذين</a:t>
            </a:r>
            <a:r>
              <a:rPr lang="ar-SA" sz="3300" dirty="0"/>
              <a:t> </a:t>
            </a:r>
            <a:r>
              <a:rPr lang="en-US" sz="3300" dirty="0"/>
              <a:t> </a:t>
            </a:r>
            <a:r>
              <a:rPr lang="ar-SA" sz="3300" dirty="0"/>
              <a:t>عليها </a:t>
            </a:r>
            <a:r>
              <a:rPr lang="ar-EG" sz="3300" dirty="0"/>
              <a:t>يطلقون عليها </a:t>
            </a:r>
            <a:r>
              <a:rPr lang="ar-SA" sz="3300" dirty="0"/>
              <a:t>«الطبيب الأبكم» لأن المعالجين كانوا يستخدمون بها الأعشاب الطبية والزيوت لعلاج المفاصل والالتهابات وبعض أمراض الجلد</a:t>
            </a:r>
            <a:r>
              <a:rPr lang="ar-EG" sz="3300" dirty="0"/>
              <a:t> </a:t>
            </a:r>
            <a:r>
              <a:rPr lang="ar-SA" sz="3300" dirty="0"/>
              <a:t>دون أن يتحدثو</a:t>
            </a:r>
            <a:r>
              <a:rPr lang="ar-EG" sz="3300" dirty="0"/>
              <a:t>ا</a:t>
            </a:r>
            <a:r>
              <a:rPr lang="ar-EG" sz="3600" dirty="0"/>
              <a:t>.</a:t>
            </a:r>
            <a:endParaRPr lang="ar-EG" sz="3600" dirty="0">
              <a:latin typeface="Simplified Arabic" pitchFamily="18" charset="-78"/>
            </a:endParaRPr>
          </a:p>
        </p:txBody>
      </p:sp>
    </p:spTree>
    <p:extLst>
      <p:ext uri="{BB962C8B-B14F-4D97-AF65-F5344CB8AC3E}">
        <p14:creationId xmlns:p14="http://schemas.microsoft.com/office/powerpoint/2010/main" val="27661288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209006"/>
            <a:ext cx="11730446" cy="6152605"/>
          </a:xfrm>
        </p:spPr>
        <p:txBody>
          <a:bodyPr>
            <a:normAutofit fontScale="90000"/>
          </a:bodyPr>
          <a:lstStyle/>
          <a:p>
            <a:pPr algn="justLow" rtl="1"/>
            <a:r>
              <a:rPr lang="ar-EG" sz="3000" dirty="0" smtClean="0"/>
              <a:t/>
            </a:r>
            <a:br>
              <a:rPr lang="ar-EG" sz="3000" dirty="0" smtClean="0"/>
            </a:br>
            <a:r>
              <a:rPr lang="ar-EG" sz="3000" dirty="0" smtClean="0"/>
              <a:t>-</a:t>
            </a:r>
            <a:r>
              <a:rPr lang="ar-SA" sz="3000" dirty="0"/>
              <a:t> أما بالنسبة للتخطيط المعماري للحمامات الإسلامية فكانت </a:t>
            </a:r>
            <a:r>
              <a:rPr lang="ar-SA" sz="3000" dirty="0" smtClean="0"/>
              <a:t>تشتمل </a:t>
            </a:r>
            <a:r>
              <a:rPr lang="ar-SA" sz="3000" dirty="0"/>
              <a:t>عادة على مدخ</a:t>
            </a:r>
            <a:r>
              <a:rPr lang="ar-EG" sz="3000" dirty="0" smtClean="0"/>
              <a:t>ل </a:t>
            </a:r>
            <a:r>
              <a:rPr lang="ar-SA" sz="3000" dirty="0" smtClean="0"/>
              <a:t>ضيق</a:t>
            </a:r>
            <a:r>
              <a:rPr lang="ar-EG" sz="3000" dirty="0" smtClean="0"/>
              <a:t> </a:t>
            </a:r>
            <a:r>
              <a:rPr lang="ar-SA" sz="3000" dirty="0" smtClean="0"/>
              <a:t>حتى </a:t>
            </a:r>
            <a:r>
              <a:rPr lang="ar-SA" sz="3000" dirty="0"/>
              <a:t>لا </a:t>
            </a:r>
            <a:r>
              <a:rPr lang="ar-SA" sz="3000" dirty="0" smtClean="0"/>
              <a:t>تدخل</a:t>
            </a:r>
            <a:r>
              <a:rPr lang="ar-EG" sz="3000" dirty="0" smtClean="0"/>
              <a:t> </a:t>
            </a:r>
            <a:r>
              <a:rPr lang="ar-SA" sz="3000" dirty="0" smtClean="0"/>
              <a:t>تيا ارت </a:t>
            </a:r>
            <a:r>
              <a:rPr lang="ar-SA" sz="3000" dirty="0"/>
              <a:t>الهواء إلي </a:t>
            </a:r>
            <a:r>
              <a:rPr lang="ar-SA" sz="3000" dirty="0" smtClean="0"/>
              <a:t>داخل </a:t>
            </a:r>
            <a:r>
              <a:rPr lang="ar-SA" sz="3000" dirty="0"/>
              <a:t>الحمام فتؤذى </a:t>
            </a:r>
            <a:r>
              <a:rPr lang="ar-SA" sz="3000" dirty="0" smtClean="0"/>
              <a:t>المستحمين،ويؤدى </a:t>
            </a:r>
            <a:r>
              <a:rPr lang="ar-SA" sz="3000" dirty="0"/>
              <a:t>هذا </a:t>
            </a:r>
            <a:r>
              <a:rPr lang="ar-SA" sz="3000" dirty="0" smtClean="0"/>
              <a:t>المدخل </a:t>
            </a:r>
            <a:r>
              <a:rPr lang="ar-SA" sz="3000" dirty="0"/>
              <a:t>إلي دهليز منكسر فى </a:t>
            </a:r>
            <a:r>
              <a:rPr lang="ar-SA" sz="3000" dirty="0" smtClean="0"/>
              <a:t>نهايته</a:t>
            </a:r>
            <a:r>
              <a:rPr lang="ar-SA" sz="3000" dirty="0"/>
              <a:t> يوجد القسم </a:t>
            </a:r>
            <a:r>
              <a:rPr lang="ar-SA" sz="3000" dirty="0" smtClean="0"/>
              <a:t>الأول</a:t>
            </a:r>
            <a:r>
              <a:rPr lang="ar-EG" sz="3000" dirty="0" smtClean="0"/>
              <a:t> </a:t>
            </a:r>
            <a:r>
              <a:rPr lang="ar-SA" sz="3000" dirty="0" smtClean="0"/>
              <a:t>من </a:t>
            </a:r>
            <a:r>
              <a:rPr lang="ar-SA" sz="3000" dirty="0"/>
              <a:t>أقسام الحمام الثلاثة </a:t>
            </a:r>
            <a:r>
              <a:rPr lang="ar-SA" sz="3000" dirty="0" smtClean="0"/>
              <a:t>وه</a:t>
            </a:r>
            <a:r>
              <a:rPr lang="ar-EG" sz="3000" dirty="0" smtClean="0"/>
              <a:t>و</a:t>
            </a:r>
            <a:r>
              <a:rPr lang="ar-SA" sz="3000" dirty="0" smtClean="0"/>
              <a:t> </a:t>
            </a:r>
            <a:r>
              <a:rPr lang="ar-SA" sz="3000" dirty="0"/>
              <a:t>المسلخ وهو المكان المعد لخلع الملابس، وفيه </a:t>
            </a:r>
            <a:r>
              <a:rPr lang="ar-SA" sz="3000" dirty="0" smtClean="0"/>
              <a:t>شخص </a:t>
            </a:r>
            <a:r>
              <a:rPr lang="ar-SA" sz="3000" dirty="0"/>
              <a:t>مسؤول عن حفظ متعلقات الزائرين وتوزيع أدوات الاستحمام </a:t>
            </a:r>
            <a:r>
              <a:rPr lang="ar-SA" sz="3000" dirty="0" smtClean="0"/>
              <a:t>عليهم،</a:t>
            </a:r>
            <a:r>
              <a:rPr lang="ar-EG" sz="3000" dirty="0" smtClean="0"/>
              <a:t>وهو عبارة عن حجرة مربعة أو مستطيلة بوسطها فسقية ومسقوفة بشخشيخة،</a:t>
            </a:r>
            <a:r>
              <a:rPr lang="ar-SA" sz="3000" dirty="0" smtClean="0"/>
              <a:t> </a:t>
            </a:r>
            <a:r>
              <a:rPr lang="ar-SA" sz="3000" dirty="0"/>
              <a:t>يليه ما </a:t>
            </a:r>
            <a:r>
              <a:rPr lang="ar-SA" sz="3000" dirty="0" smtClean="0"/>
              <a:t>يسمى ب</a:t>
            </a:r>
            <a:r>
              <a:rPr lang="ar-EG" sz="3000" dirty="0" smtClean="0"/>
              <a:t>ب</a:t>
            </a:r>
            <a:r>
              <a:rPr lang="ar-SA" sz="3000" dirty="0" smtClean="0"/>
              <a:t>يت أول</a:t>
            </a:r>
            <a:r>
              <a:rPr lang="ar-EG" sz="3000" dirty="0" smtClean="0"/>
              <a:t> حرارة</a:t>
            </a:r>
            <a:r>
              <a:rPr lang="ar-SA" sz="3000" dirty="0" smtClean="0"/>
              <a:t>، </a:t>
            </a:r>
            <a:r>
              <a:rPr lang="ar-SA" sz="3000" dirty="0"/>
              <a:t>وهو المكان المعد لجلوس المستحم </a:t>
            </a:r>
            <a:r>
              <a:rPr lang="ar-SA" sz="3000" dirty="0" smtClean="0"/>
              <a:t>ل</a:t>
            </a:r>
            <a:r>
              <a:rPr lang="ar-EG" sz="3000" dirty="0" smtClean="0"/>
              <a:t>ي</a:t>
            </a:r>
            <a:r>
              <a:rPr lang="ar-SA" sz="3000" dirty="0" smtClean="0"/>
              <a:t>عتاد </a:t>
            </a:r>
            <a:r>
              <a:rPr lang="ar-SA" sz="3000" dirty="0"/>
              <a:t>جسمه على الحرارة قبل الاستحمام </a:t>
            </a:r>
            <a:r>
              <a:rPr lang="ar-SA" sz="3000" dirty="0" smtClean="0"/>
              <a:t>وبعده</a:t>
            </a:r>
            <a:r>
              <a:rPr lang="ar-EG" sz="3000" dirty="0" smtClean="0"/>
              <a:t> ليقيه من نزلات البرد والأمراض وهذه الحجرة مسقوفة بقبه مرصعة بالزجاج الملون </a:t>
            </a:r>
            <a:r>
              <a:rPr lang="ar-SA" sz="3000" dirty="0" smtClean="0"/>
              <a:t>، </a:t>
            </a:r>
            <a:r>
              <a:rPr lang="ar-SA" sz="3000" dirty="0"/>
              <a:t>ثم بيت الحرارة وهو القاعة الأساسية </a:t>
            </a:r>
            <a:r>
              <a:rPr lang="ar-SA" sz="3000" dirty="0" smtClean="0"/>
              <a:t>فيه </a:t>
            </a:r>
            <a:r>
              <a:rPr lang="ar-SA" sz="3000" dirty="0"/>
              <a:t>حيث المغاطس والأحواض يتوسطها حوض من الرخام فيه ماء شديد </a:t>
            </a:r>
            <a:r>
              <a:rPr lang="ar-SA" sz="3000" dirty="0" smtClean="0"/>
              <a:t>السخونة</a:t>
            </a:r>
            <a:r>
              <a:rPr lang="ar-EG" sz="3000" dirty="0"/>
              <a:t> وهذه الحجرة </a:t>
            </a:r>
            <a:r>
              <a:rPr lang="ar-EG" sz="3000" dirty="0" smtClean="0"/>
              <a:t>ايضاً مسقوفة </a:t>
            </a:r>
            <a:r>
              <a:rPr lang="ar-EG" sz="3000" dirty="0"/>
              <a:t>بقبه مرصعة بالزجاج الملون</a:t>
            </a:r>
            <a:r>
              <a:rPr lang="ar-SA" sz="3000" dirty="0" smtClean="0"/>
              <a:t>، </a:t>
            </a:r>
            <a:r>
              <a:rPr lang="ar-SA" sz="3000" dirty="0"/>
              <a:t>وأخيراً المستوقد الذي توقد فيه النار الضرورية لتسخين </a:t>
            </a:r>
            <a:r>
              <a:rPr lang="ar-SA" sz="3000" dirty="0" smtClean="0"/>
              <a:t>الماء</a:t>
            </a:r>
            <a:r>
              <a:rPr lang="ar-EG" sz="3000" dirty="0" smtClean="0"/>
              <a:t>،وساقيه لمد الحمام بالمياه</a:t>
            </a:r>
            <a:r>
              <a:rPr lang="ar-SA" sz="3000" dirty="0" smtClean="0"/>
              <a:t>.</a:t>
            </a:r>
            <a:r>
              <a:rPr lang="ar-EG" sz="3000" dirty="0" smtClean="0"/>
              <a:t/>
            </a:r>
            <a:br>
              <a:rPr lang="ar-EG" sz="3000" dirty="0" smtClean="0"/>
            </a:br>
            <a:r>
              <a:rPr lang="ar-EG" sz="3000" dirty="0"/>
              <a:t>- </a:t>
            </a:r>
            <a:r>
              <a:rPr lang="ar-SA" sz="3000" dirty="0"/>
              <a:t>والشخص الذي يعمل في الحمامات يطلق عليه اسم الحمامي وظيفته مساعدة الزبائن والقيام بأعمال التدليك وغيرها، عدا أن لها أغراضاً أخرى علاجية يقصدها الناس للاستشفاء، إضافة إلى أن الحمامات أحياناً كانت تقدم بعض الخدمات التجميلية مثل قص الشعر أو حلاقة </a:t>
            </a:r>
            <a:r>
              <a:rPr lang="ar-SA" sz="3000" dirty="0" smtClean="0"/>
              <a:t>الذقن</a:t>
            </a:r>
            <a:r>
              <a:rPr lang="ar-EG" sz="3000" dirty="0" smtClean="0"/>
              <a:t> .</a:t>
            </a:r>
            <a:r>
              <a:rPr lang="en-US" sz="3000" dirty="0"/>
              <a:t/>
            </a:r>
            <a:br>
              <a:rPr lang="en-US" sz="3000" dirty="0"/>
            </a:br>
            <a:r>
              <a:rPr lang="ar-EG" sz="3000" dirty="0" smtClean="0"/>
              <a:t/>
            </a:r>
            <a:br>
              <a:rPr lang="ar-EG" sz="3000" dirty="0" smtClean="0"/>
            </a:br>
            <a:endParaRPr lang="ar-EG" sz="3000" dirty="0"/>
          </a:p>
        </p:txBody>
      </p:sp>
    </p:spTree>
    <p:extLst>
      <p:ext uri="{BB962C8B-B14F-4D97-AF65-F5344CB8AC3E}">
        <p14:creationId xmlns:p14="http://schemas.microsoft.com/office/powerpoint/2010/main" val="13525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تاريخ 6\صور تاريخ فن 6\Cairo,_wikala_di_al-ghouri_03وكالة الغوري.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468" y="104502"/>
            <a:ext cx="7853474" cy="5238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totallyegypt.com/images/business/b_2012012813021811-Wekalet-El-Ghou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294855"/>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05697" y="5906483"/>
            <a:ext cx="2069797" cy="584775"/>
          </a:xfrm>
          <a:prstGeom prst="rect">
            <a:avLst/>
          </a:prstGeom>
        </p:spPr>
        <p:txBody>
          <a:bodyPr wrap="none">
            <a:spAutoFit/>
          </a:bodyPr>
          <a:lstStyle/>
          <a:p>
            <a:r>
              <a:rPr lang="ar-EG" sz="3200" b="1" dirty="0" smtClean="0"/>
              <a:t>وكالة الغوري </a:t>
            </a:r>
            <a:endParaRPr lang="ar-EG" sz="3200" b="1" dirty="0"/>
          </a:p>
        </p:txBody>
      </p:sp>
    </p:spTree>
    <p:extLst>
      <p:ext uri="{BB962C8B-B14F-4D97-AF65-F5344CB8AC3E}">
        <p14:creationId xmlns:p14="http://schemas.microsoft.com/office/powerpoint/2010/main" val="429473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تاريخ 6\صور تاريخ فن 6\وكالة بازرعةو بالجمالي من الداخل.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446" y="992779"/>
            <a:ext cx="6389295" cy="42584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تاريخ 6\صور تاريخ فن 6\وكالة بازرعة.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256" y="114347"/>
            <a:ext cx="3387655" cy="60089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39773" y="5600041"/>
            <a:ext cx="2946640" cy="523220"/>
          </a:xfrm>
          <a:prstGeom prst="rect">
            <a:avLst/>
          </a:prstGeom>
        </p:spPr>
        <p:txBody>
          <a:bodyPr wrap="none">
            <a:spAutoFit/>
          </a:bodyPr>
          <a:lstStyle/>
          <a:p>
            <a:r>
              <a:rPr lang="ar-EG" sz="2800" b="1" dirty="0" smtClean="0"/>
              <a:t>صحن الوكالة من </a:t>
            </a:r>
            <a:r>
              <a:rPr lang="ar-EG" sz="2800" b="1" dirty="0"/>
              <a:t>الداخل</a:t>
            </a:r>
          </a:p>
        </p:txBody>
      </p:sp>
      <p:sp>
        <p:nvSpPr>
          <p:cNvPr id="5" name="Rectangle 4"/>
          <p:cNvSpPr/>
          <p:nvPr/>
        </p:nvSpPr>
        <p:spPr>
          <a:xfrm>
            <a:off x="9472404" y="6132400"/>
            <a:ext cx="1572866" cy="523220"/>
          </a:xfrm>
          <a:prstGeom prst="rect">
            <a:avLst/>
          </a:prstGeom>
        </p:spPr>
        <p:txBody>
          <a:bodyPr wrap="none">
            <a:spAutoFit/>
          </a:bodyPr>
          <a:lstStyle/>
          <a:p>
            <a:r>
              <a:rPr lang="ar-EG" sz="2800" b="1" dirty="0" smtClean="0"/>
              <a:t>باب </a:t>
            </a:r>
            <a:r>
              <a:rPr lang="ar-EG" sz="2800" b="1" dirty="0"/>
              <a:t>الوكالة </a:t>
            </a:r>
          </a:p>
        </p:txBody>
      </p:sp>
    </p:spTree>
    <p:extLst>
      <p:ext uri="{BB962C8B-B14F-4D97-AF65-F5344CB8AC3E}">
        <p14:creationId xmlns:p14="http://schemas.microsoft.com/office/powerpoint/2010/main" val="102834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989" y="705405"/>
            <a:ext cx="3519594" cy="47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61" y="690136"/>
            <a:ext cx="3683172" cy="473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92124" y="5835528"/>
            <a:ext cx="1552028" cy="369332"/>
          </a:xfrm>
          <a:prstGeom prst="rect">
            <a:avLst/>
          </a:prstGeom>
        </p:spPr>
        <p:txBody>
          <a:bodyPr wrap="none">
            <a:spAutoFit/>
          </a:bodyPr>
          <a:lstStyle/>
          <a:p>
            <a:r>
              <a:rPr lang="ar-EG" b="1" dirty="0"/>
              <a:t>الحاصل من الداخل</a:t>
            </a:r>
            <a:endParaRPr lang="ar-EG" dirty="0"/>
          </a:p>
        </p:txBody>
      </p:sp>
      <p:sp>
        <p:nvSpPr>
          <p:cNvPr id="6" name="Rectangle 5"/>
          <p:cNvSpPr/>
          <p:nvPr/>
        </p:nvSpPr>
        <p:spPr>
          <a:xfrm>
            <a:off x="5026235" y="5802870"/>
            <a:ext cx="1319592" cy="369332"/>
          </a:xfrm>
          <a:prstGeom prst="rect">
            <a:avLst/>
          </a:prstGeom>
        </p:spPr>
        <p:txBody>
          <a:bodyPr wrap="none">
            <a:spAutoFit/>
          </a:bodyPr>
          <a:lstStyle/>
          <a:p>
            <a:r>
              <a:rPr lang="ar-EG" dirty="0">
                <a:latin typeface="Times New Roman"/>
                <a:cs typeface="Times New Roman"/>
              </a:rPr>
              <a:t>دهليز الحواصل</a:t>
            </a:r>
            <a:endParaRPr lang="ar-EG"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264" y="770369"/>
            <a:ext cx="3473738" cy="466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689555" y="5796338"/>
            <a:ext cx="2581156" cy="369332"/>
          </a:xfrm>
          <a:prstGeom prst="rect">
            <a:avLst/>
          </a:prstGeom>
        </p:spPr>
        <p:txBody>
          <a:bodyPr wrap="none">
            <a:spAutoFit/>
          </a:bodyPr>
          <a:lstStyle/>
          <a:p>
            <a:r>
              <a:rPr lang="ar-EG" b="1" dirty="0"/>
              <a:t>الأروقة التى تشرف على الصحن</a:t>
            </a:r>
            <a:endParaRPr lang="ar-EG" dirty="0"/>
          </a:p>
        </p:txBody>
      </p:sp>
    </p:spTree>
    <p:extLst>
      <p:ext uri="{BB962C8B-B14F-4D97-AF65-F5344CB8AC3E}">
        <p14:creationId xmlns:p14="http://schemas.microsoft.com/office/powerpoint/2010/main" val="250030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3" y="143692"/>
            <a:ext cx="11678194" cy="6570617"/>
          </a:xfrm>
        </p:spPr>
        <p:txBody>
          <a:bodyPr>
            <a:normAutofit fontScale="90000"/>
          </a:bodyPr>
          <a:lstStyle/>
          <a:p>
            <a:pPr algn="justLow" rtl="1"/>
            <a:r>
              <a:rPr lang="ar-EG" sz="3200" b="1" u="sng" dirty="0" smtClean="0"/>
              <a:t>المنشأت </a:t>
            </a:r>
            <a:r>
              <a:rPr lang="ar-EG" sz="3200" b="1" u="sng" dirty="0"/>
              <a:t>التجارية</a:t>
            </a:r>
            <a:r>
              <a:rPr lang="ar-EG" sz="3200" b="1" u="sng" dirty="0" smtClean="0"/>
              <a:t>:</a:t>
            </a:r>
            <a:br>
              <a:rPr lang="ar-EG" sz="3200" b="1" u="sng" dirty="0" smtClean="0"/>
            </a:br>
            <a:r>
              <a:rPr lang="ar-EG" sz="3200" dirty="0" smtClean="0"/>
              <a:t>- وجدت المنشأت التجارية بين المدن </a:t>
            </a:r>
            <a:r>
              <a:rPr lang="ar-EG" sz="3200" dirty="0"/>
              <a:t>وداخلها </a:t>
            </a:r>
            <a:r>
              <a:rPr lang="ar-EG" sz="3200" dirty="0" smtClean="0"/>
              <a:t>لاستقبال </a:t>
            </a:r>
            <a:r>
              <a:rPr lang="ar-EG" sz="3200" dirty="0"/>
              <a:t>التجار المسلمين وحفظ بضائعهم وتوفير أماكن لإقامتهم </a:t>
            </a:r>
            <a:r>
              <a:rPr lang="ar-SA" sz="2800" dirty="0"/>
              <a:t>ويفد عليهم تجار الأسواق لشراء حاجياتهم لعرضها في </a:t>
            </a:r>
            <a:r>
              <a:rPr lang="ar-SA" sz="2800" dirty="0" smtClean="0"/>
              <a:t>حوانيتهم</a:t>
            </a:r>
            <a:r>
              <a:rPr lang="ar-EG" sz="2800" dirty="0"/>
              <a:t> </a:t>
            </a:r>
            <a:r>
              <a:rPr lang="ar-EG" sz="2800" dirty="0" smtClean="0"/>
              <a:t>،</a:t>
            </a:r>
            <a:r>
              <a:rPr lang="ar-EG" sz="3200" dirty="0" smtClean="0"/>
              <a:t>وفي بعض الأحيان يتم تصريف </a:t>
            </a:r>
            <a:r>
              <a:rPr lang="ar-EG" sz="3200" dirty="0"/>
              <a:t>البضاعة عن طريق وكيل للتجار ينوب عنهم فى تصريف التجارة ويقوم بكل الأعمال المصرفية والتجارية ، ومنها جاء اسم الوكالة</a:t>
            </a:r>
            <a:r>
              <a:rPr lang="ar-EG" sz="3200" dirty="0" smtClean="0"/>
              <a:t>،ولها عدة أسماء منها الخانات والتي وجدت في شرق العالم الإسلامي ،والقياسر وجدت في بلاد الشام وجنوب أوربا ،والفنادق وجدت في غرب العالم الإسلامي ،أما السماسر وجدت في اليمن ،والوكالة والتربيعة (صورة مبسطة للوكالة </a:t>
            </a:r>
            <a:r>
              <a:rPr lang="ar-SA" sz="3200" dirty="0"/>
              <a:t>يخصص أصلا للصناع وأصحاب الحرف ويتكون من دور أرضي يضم وِرَشًا ومحلات، وطابقين علويين عبارة عن شقق منفصلة مكونة من حجرة أو حجرتين، وصالة معيشة ومطبخ ودورة مياه لسكن عائلات الصناع أصحاب هذه المحلات</a:t>
            </a:r>
            <a:r>
              <a:rPr lang="ar-EG" sz="3200" dirty="0" smtClean="0"/>
              <a:t>)وجدت في مصر ، والسوق والسويقات وجدت في جميع أنحاء العالم الإسلامي. </a:t>
            </a:r>
            <a:br>
              <a:rPr lang="ar-EG" sz="3200" dirty="0" smtClean="0"/>
            </a:br>
            <a:r>
              <a:rPr lang="ar-EG" sz="3200" dirty="0" smtClean="0"/>
              <a:t>- تشمل </a:t>
            </a:r>
            <a:r>
              <a:rPr lang="ar-EG" sz="3200" dirty="0"/>
              <a:t>المنشأت التجارية </a:t>
            </a:r>
            <a:r>
              <a:rPr lang="ar-EG" sz="3200" dirty="0" smtClean="0"/>
              <a:t>على صحن أوسط يلتف حوله مجموعة من الحواصل (المخازن) لحفظ بضائع التجار في الطابق الأرضي ، بينما الطابق الثاني قد يكون مكمل للطابق الأرضي (يحتوي على حواصل)أو قد يحتوي على مجموعة من الطباق أو الاروقة السكنية لسكن التجار أثناء إقامتهم في تلك المنشأة ، إذا كانت تلك المنشأة توجد داخل المدن توجد في واجهتها بعض الدكاكين لعرض ما بها من بضائع للمارة ، وقد يلحق بتلك المنشأت أسبلة وأحواض لسقي الدواب ولمد القائمين بالمياة اللازمة وكتاب وصالات تؤجر لأغراض الصناعة والحرف ، وقد تخصصت بعض المنشأت في بيع سلعة واحدة مثل وكالة الزيت أوالسكر .</a:t>
            </a:r>
            <a:endParaRPr lang="en-US" sz="3200" dirty="0"/>
          </a:p>
        </p:txBody>
      </p:sp>
    </p:spTree>
    <p:extLst>
      <p:ext uri="{BB962C8B-B14F-4D97-AF65-F5344CB8AC3E}">
        <p14:creationId xmlns:p14="http://schemas.microsoft.com/office/powerpoint/2010/main" val="355146841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تاريخ 6\صور تاريخ فن 6\السقائيين في الاسبل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165" y="271101"/>
            <a:ext cx="4364518" cy="55569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تاريخ 6\صور تاريخ فن 6\سبيل الغور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021" y="1158994"/>
            <a:ext cx="50768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08579" y="5975904"/>
            <a:ext cx="1157689" cy="523220"/>
          </a:xfrm>
          <a:prstGeom prst="rect">
            <a:avLst/>
          </a:prstGeom>
        </p:spPr>
        <p:txBody>
          <a:bodyPr wrap="none">
            <a:spAutoFit/>
          </a:bodyPr>
          <a:lstStyle/>
          <a:p>
            <a:r>
              <a:rPr lang="ar-EG" sz="2800" b="1" dirty="0">
                <a:solidFill>
                  <a:prstClr val="white"/>
                </a:solidFill>
              </a:rPr>
              <a:t>السقائين</a:t>
            </a:r>
            <a:endParaRPr lang="ar-EG" dirty="0"/>
          </a:p>
        </p:txBody>
      </p:sp>
      <p:sp>
        <p:nvSpPr>
          <p:cNvPr id="5" name="Rectangle 4"/>
          <p:cNvSpPr/>
          <p:nvPr/>
        </p:nvSpPr>
        <p:spPr>
          <a:xfrm>
            <a:off x="1710159" y="5828047"/>
            <a:ext cx="3964547" cy="523220"/>
          </a:xfrm>
          <a:prstGeom prst="rect">
            <a:avLst/>
          </a:prstGeom>
        </p:spPr>
        <p:txBody>
          <a:bodyPr wrap="none">
            <a:spAutoFit/>
          </a:bodyPr>
          <a:lstStyle/>
          <a:p>
            <a:pPr lvl="0" rtl="1"/>
            <a:r>
              <a:rPr lang="ar-EG" sz="2800" b="1" dirty="0">
                <a:solidFill>
                  <a:prstClr val="white"/>
                </a:solidFill>
              </a:rPr>
              <a:t>شباك وحوض التسبيل من الداخل</a:t>
            </a:r>
            <a:endParaRPr lang="en-US" sz="2800" b="1" dirty="0">
              <a:solidFill>
                <a:prstClr val="white"/>
              </a:solidFill>
            </a:endParaRPr>
          </a:p>
        </p:txBody>
      </p:sp>
    </p:spTree>
    <p:extLst>
      <p:ext uri="{BB962C8B-B14F-4D97-AF65-F5344CB8AC3E}">
        <p14:creationId xmlns:p14="http://schemas.microsoft.com/office/powerpoint/2010/main" val="284592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اريخ 6\صور تاريخ فن 6\سبيل محمد علي من الخارج.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83" y="111273"/>
            <a:ext cx="4569097" cy="6088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تاريخ 6\صور تاريخ فن 6\نوافذ سبيل محمد علي من الداخ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47" y="889027"/>
            <a:ext cx="6353284" cy="4767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96450" y="6334780"/>
            <a:ext cx="2263761" cy="523220"/>
          </a:xfrm>
          <a:prstGeom prst="rect">
            <a:avLst/>
          </a:prstGeom>
        </p:spPr>
        <p:txBody>
          <a:bodyPr wrap="none">
            <a:spAutoFit/>
          </a:bodyPr>
          <a:lstStyle/>
          <a:p>
            <a:r>
              <a:rPr lang="ar-EG" sz="2800" b="1" dirty="0">
                <a:solidFill>
                  <a:prstClr val="white"/>
                </a:solidFill>
              </a:rPr>
              <a:t>السبيل من الخارج</a:t>
            </a:r>
            <a:endParaRPr lang="ar-EG" dirty="0"/>
          </a:p>
        </p:txBody>
      </p:sp>
      <p:sp>
        <p:nvSpPr>
          <p:cNvPr id="5" name="Rectangle 4"/>
          <p:cNvSpPr/>
          <p:nvPr/>
        </p:nvSpPr>
        <p:spPr>
          <a:xfrm>
            <a:off x="1651307" y="5937984"/>
            <a:ext cx="3167855" cy="523220"/>
          </a:xfrm>
          <a:prstGeom prst="rect">
            <a:avLst/>
          </a:prstGeom>
        </p:spPr>
        <p:txBody>
          <a:bodyPr wrap="none">
            <a:spAutoFit/>
          </a:bodyPr>
          <a:lstStyle/>
          <a:p>
            <a:pPr lvl="0"/>
            <a:r>
              <a:rPr lang="ar-EG" sz="2800" b="1" dirty="0">
                <a:solidFill>
                  <a:prstClr val="white"/>
                </a:solidFill>
              </a:rPr>
              <a:t>شبابيك التسبيل من الداخل</a:t>
            </a:r>
            <a:endParaRPr lang="ar-EG" sz="2800" b="1" dirty="0">
              <a:solidFill>
                <a:prstClr val="white"/>
              </a:solidFill>
            </a:endParaRPr>
          </a:p>
        </p:txBody>
      </p:sp>
    </p:spTree>
    <p:extLst>
      <p:ext uri="{BB962C8B-B14F-4D97-AF65-F5344CB8AC3E}">
        <p14:creationId xmlns:p14="http://schemas.microsoft.com/office/powerpoint/2010/main" val="162359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48194"/>
            <a:ext cx="11982994" cy="6374674"/>
          </a:xfrm>
        </p:spPr>
        <p:txBody>
          <a:bodyPr>
            <a:normAutofit fontScale="90000"/>
          </a:bodyPr>
          <a:lstStyle/>
          <a:p>
            <a:r>
              <a:rPr lang="ar-EG" sz="3200" b="1" u="sng" dirty="0" smtClean="0"/>
              <a:t>ب – العمارة المدنية :</a:t>
            </a:r>
            <a:br>
              <a:rPr lang="ar-EG" sz="3200" b="1" u="sng" dirty="0" smtClean="0"/>
            </a:br>
            <a:r>
              <a:rPr lang="ar-EG" sz="3600" dirty="0" smtClean="0"/>
              <a:t>العمارة المدنية كثيرة ومتنوعة وتنقسم إلى عمارة خدمية وعمارة سكنية .</a:t>
            </a:r>
            <a:br>
              <a:rPr lang="ar-EG" sz="3600" dirty="0" smtClean="0"/>
            </a:br>
            <a:r>
              <a:rPr lang="ar-EG" sz="3200" dirty="0" smtClean="0"/>
              <a:t>1-</a:t>
            </a:r>
            <a:r>
              <a:rPr lang="ar-EG" sz="3200" b="1" u="sng" dirty="0" smtClean="0"/>
              <a:t>العمارة الخدمية :</a:t>
            </a:r>
            <a:br>
              <a:rPr lang="ar-EG" sz="3200" b="1" u="sng" dirty="0" smtClean="0"/>
            </a:br>
            <a:r>
              <a:rPr lang="ar-EG" sz="3600" dirty="0" smtClean="0"/>
              <a:t>هى عبارة عن مباني خدمية تخدم قطاع كبير من السكان وتشمل البيمارستانات والحمامات العامة والمنشأت التجارية والأسبلة . </a:t>
            </a:r>
            <a:r>
              <a:rPr lang="ar-EG" dirty="0" smtClean="0"/>
              <a:t/>
            </a:r>
            <a:br>
              <a:rPr lang="ar-EG" dirty="0" smtClean="0"/>
            </a:br>
            <a:r>
              <a:rPr lang="ar-SA" sz="3200" b="1" u="sng" dirty="0" smtClean="0"/>
              <a:t>البيمارستانات </a:t>
            </a:r>
            <a:r>
              <a:rPr lang="ar-EG" sz="3200" b="1" u="sng" dirty="0" smtClean="0"/>
              <a:t>:</a:t>
            </a:r>
            <a:r>
              <a:rPr lang="ar-EG" b="1" u="sng" dirty="0" smtClean="0"/>
              <a:t/>
            </a:r>
            <a:br>
              <a:rPr lang="ar-EG" b="1" u="sng" dirty="0" smtClean="0"/>
            </a:br>
            <a:r>
              <a:rPr lang="ar-SA" sz="3600" dirty="0" smtClean="0"/>
              <a:t>اعتنى </a:t>
            </a:r>
            <a:r>
              <a:rPr lang="ar-SA" sz="3600" dirty="0"/>
              <a:t>الإسلام بصحة الأبدان، وحث على الاستشفاء ومعالجة </a:t>
            </a:r>
            <a:r>
              <a:rPr lang="ar-SA" sz="3600" dirty="0" smtClean="0"/>
              <a:t>الأمراض</a:t>
            </a:r>
            <a:r>
              <a:rPr lang="ar-EG" sz="3600" dirty="0" smtClean="0"/>
              <a:t> ،</a:t>
            </a:r>
            <a:r>
              <a:rPr lang="ar-SA" sz="3600" dirty="0" smtClean="0"/>
              <a:t>وكان </a:t>
            </a:r>
            <a:r>
              <a:rPr lang="ar-SA" sz="3600" dirty="0"/>
              <a:t>من أثر ذلك اهتمام السلاطين ببناء البيمارستانات وتوفير ما يُحتاج إليه من أطباء وأدوية وأدوات </a:t>
            </a:r>
            <a:r>
              <a:rPr lang="ar-SA" sz="3600" dirty="0" smtClean="0"/>
              <a:t>طبية</a:t>
            </a:r>
            <a:r>
              <a:rPr lang="ar-EG" sz="3600" dirty="0" smtClean="0"/>
              <a:t>،</a:t>
            </a:r>
            <a:r>
              <a:rPr lang="ar-SA" sz="3600" dirty="0" smtClean="0"/>
              <a:t> </a:t>
            </a:r>
            <a:r>
              <a:rPr lang="ar-SA" sz="3600" dirty="0"/>
              <a:t>ومن أشهر البيمارستانات في العالم الإسلامي بيمارستان السلطان </a:t>
            </a:r>
            <a:r>
              <a:rPr lang="ar-SA" sz="3600" dirty="0" smtClean="0"/>
              <a:t>قلاوون</a:t>
            </a:r>
            <a:r>
              <a:rPr lang="ar-EG" sz="3600" dirty="0" smtClean="0"/>
              <a:t> </a:t>
            </a:r>
            <a:r>
              <a:rPr lang="ar-SA" sz="3600" dirty="0" smtClean="0"/>
              <a:t>بالقاهرة،وبيمارستان النوري </a:t>
            </a:r>
            <a:r>
              <a:rPr lang="ar-EG" sz="3600" dirty="0"/>
              <a:t>ب</a:t>
            </a:r>
            <a:r>
              <a:rPr lang="ar-SA" sz="3600" dirty="0" smtClean="0"/>
              <a:t>دمشق</a:t>
            </a:r>
            <a:r>
              <a:rPr lang="ar-SA" sz="3600" dirty="0"/>
              <a:t>، والبيمارستان </a:t>
            </a:r>
            <a:r>
              <a:rPr lang="ar-SA" sz="3600" dirty="0" smtClean="0"/>
              <a:t>الموحدي</a:t>
            </a:r>
            <a:r>
              <a:rPr lang="ar-EG" sz="3600" dirty="0" smtClean="0"/>
              <a:t> </a:t>
            </a:r>
            <a:r>
              <a:rPr lang="ar-SA" sz="3600" dirty="0" smtClean="0"/>
              <a:t>بمراكش</a:t>
            </a:r>
            <a:r>
              <a:rPr lang="ar-EG" sz="3600" dirty="0"/>
              <a:t>.</a:t>
            </a:r>
            <a:br>
              <a:rPr lang="ar-EG" sz="3600" dirty="0"/>
            </a:br>
            <a:r>
              <a:rPr lang="ar-EG" sz="3600" dirty="0"/>
              <a:t>- البيمارستان كلمة فارسية  تتكون من "بيمار"ومعناها المريض و"ستان"ومعناها دار وبذلك يكون المعنى دار لمعالجة المرضى دون التمييز بين الغني والفقير أو الكبير والصغير تماشياً مع تعاليم الاسلام ، واختصر هذا الاسم فيما بعد إلى </a:t>
            </a:r>
            <a:r>
              <a:rPr lang="ar-EG" sz="3600" dirty="0" smtClean="0"/>
              <a:t>مارستان.</a:t>
            </a:r>
            <a:endParaRPr lang="ar-EG" sz="3600" dirty="0"/>
          </a:p>
        </p:txBody>
      </p:sp>
    </p:spTree>
    <p:extLst>
      <p:ext uri="{BB962C8B-B14F-4D97-AF65-F5344CB8AC3E}">
        <p14:creationId xmlns:p14="http://schemas.microsoft.com/office/powerpoint/2010/main" val="110745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تاريخ 6\صور تاريخ فن 6\السور-الدائرئ-المحاط-بفتحه-الصهريج-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943" y="234043"/>
            <a:ext cx="42862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تاريخ 6\صور تاريخ فن 6\السلم-المؤدى-للصهريج-copyمحمد عل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35" y="234043"/>
            <a:ext cx="4286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8062" y="6159490"/>
            <a:ext cx="4104009" cy="523220"/>
          </a:xfrm>
          <a:prstGeom prst="rect">
            <a:avLst/>
          </a:prstGeom>
        </p:spPr>
        <p:txBody>
          <a:bodyPr wrap="none">
            <a:spAutoFit/>
          </a:bodyPr>
          <a:lstStyle/>
          <a:p>
            <a:pPr lvl="0"/>
            <a:r>
              <a:rPr lang="ar-EG" sz="2800" b="1" dirty="0">
                <a:solidFill>
                  <a:prstClr val="white"/>
                </a:solidFill>
              </a:rPr>
              <a:t>سور خشبي يحيط بفتحة الصهريج</a:t>
            </a:r>
            <a:endParaRPr lang="ar-EG" sz="2800" b="1" dirty="0">
              <a:solidFill>
                <a:prstClr val="white"/>
              </a:solidFill>
            </a:endParaRPr>
          </a:p>
        </p:txBody>
      </p:sp>
      <p:sp>
        <p:nvSpPr>
          <p:cNvPr id="5" name="Rectangle 4"/>
          <p:cNvSpPr/>
          <p:nvPr/>
        </p:nvSpPr>
        <p:spPr>
          <a:xfrm>
            <a:off x="1873607" y="6180173"/>
            <a:ext cx="2871299" cy="523220"/>
          </a:xfrm>
          <a:prstGeom prst="rect">
            <a:avLst/>
          </a:prstGeom>
        </p:spPr>
        <p:txBody>
          <a:bodyPr wrap="none">
            <a:spAutoFit/>
          </a:bodyPr>
          <a:lstStyle/>
          <a:p>
            <a:pPr lvl="0"/>
            <a:r>
              <a:rPr lang="ar-EG" sz="2800" b="1" dirty="0">
                <a:solidFill>
                  <a:prstClr val="white"/>
                </a:solidFill>
              </a:rPr>
              <a:t>السلم المؤدي للصهريج</a:t>
            </a:r>
            <a:endParaRPr lang="ar-EG" sz="2800" b="1" dirty="0">
              <a:solidFill>
                <a:prstClr val="white"/>
              </a:solidFill>
            </a:endParaRPr>
          </a:p>
        </p:txBody>
      </p:sp>
    </p:spTree>
    <p:extLst>
      <p:ext uri="{BB962C8B-B14F-4D97-AF65-F5344CB8AC3E}">
        <p14:creationId xmlns:p14="http://schemas.microsoft.com/office/powerpoint/2010/main" val="39084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36840"/>
            <a:ext cx="4700588"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13762" y="6297940"/>
            <a:ext cx="1364476" cy="523220"/>
          </a:xfrm>
          <a:prstGeom prst="rect">
            <a:avLst/>
          </a:prstGeom>
        </p:spPr>
        <p:txBody>
          <a:bodyPr wrap="none">
            <a:spAutoFit/>
          </a:bodyPr>
          <a:lstStyle/>
          <a:p>
            <a:pPr lvl="0" algn="ctr"/>
            <a:r>
              <a:rPr lang="ar-EG" sz="2800" b="1" dirty="0">
                <a:solidFill>
                  <a:prstClr val="white"/>
                </a:solidFill>
              </a:rPr>
              <a:t>الشاذروان</a:t>
            </a:r>
            <a:endParaRPr lang="ar-EG" dirty="0">
              <a:solidFill>
                <a:prstClr val="white"/>
              </a:solidFill>
            </a:endParaRPr>
          </a:p>
        </p:txBody>
      </p:sp>
    </p:spTree>
    <p:extLst>
      <p:ext uri="{BB962C8B-B14F-4D97-AF65-F5344CB8AC3E}">
        <p14:creationId xmlns:p14="http://schemas.microsoft.com/office/powerpoint/2010/main" val="273388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855812"/>
            <a:ext cx="11234057" cy="5296793"/>
          </a:xfrm>
        </p:spPr>
        <p:txBody>
          <a:bodyPr/>
          <a:lstStyle/>
          <a:p>
            <a:pPr algn="justLow"/>
            <a:r>
              <a:rPr lang="ar-SA" sz="2900" b="1" u="sng" dirty="0">
                <a:solidFill>
                  <a:prstClr val="white"/>
                </a:solidFill>
              </a:rPr>
              <a:t>- </a:t>
            </a:r>
            <a:r>
              <a:rPr lang="ar-EG" sz="2900" b="1" u="sng" dirty="0">
                <a:solidFill>
                  <a:prstClr val="white"/>
                </a:solidFill>
              </a:rPr>
              <a:t>الأسبلة</a:t>
            </a:r>
            <a:r>
              <a:rPr lang="ar-SA" sz="2900" b="1" u="sng" dirty="0">
                <a:solidFill>
                  <a:prstClr val="white"/>
                </a:solidFill>
              </a:rPr>
              <a:t>:</a:t>
            </a:r>
            <a:r>
              <a:rPr lang="ar-EG" sz="2900" b="1" u="sng" dirty="0">
                <a:solidFill>
                  <a:prstClr val="white"/>
                </a:solidFill>
              </a:rPr>
              <a:t/>
            </a:r>
            <a:br>
              <a:rPr lang="ar-EG" sz="2900" b="1" u="sng" dirty="0">
                <a:solidFill>
                  <a:prstClr val="white"/>
                </a:solidFill>
              </a:rPr>
            </a:br>
            <a:r>
              <a:rPr lang="ar-EG" sz="3200" b="1" dirty="0">
                <a:solidFill>
                  <a:prstClr val="white"/>
                </a:solidFill>
              </a:rPr>
              <a:t>-</a:t>
            </a:r>
            <a:r>
              <a:rPr lang="ar-EG" sz="3200" dirty="0">
                <a:solidFill>
                  <a:prstClr val="white"/>
                </a:solidFill>
              </a:rPr>
              <a:t>هى </a:t>
            </a:r>
            <a:r>
              <a:rPr lang="ar-SA" sz="3200" dirty="0">
                <a:solidFill>
                  <a:prstClr val="white"/>
                </a:solidFill>
              </a:rPr>
              <a:t>وقف لسقي الماء لعابري السبيل والمارة مجاناً رغبة في الأجر </a:t>
            </a:r>
            <a:r>
              <a:rPr lang="ar-EG" sz="3200" dirty="0">
                <a:solidFill>
                  <a:prstClr val="white"/>
                </a:solidFill>
              </a:rPr>
              <a:t>،</a:t>
            </a:r>
            <a:r>
              <a:rPr lang="ar-SA" sz="3200" dirty="0">
                <a:solidFill>
                  <a:prstClr val="white"/>
                </a:solidFill>
              </a:rPr>
              <a:t> أو لغاية سياسية لتبدو كمكرمة من صاحب السبيل وخصوصا و أن المياة لم تكن متاحة في مصر والبلاد الإسلامية طوال أيام العام حيث كان ينقطع الماء في الأيام التي يجف فيها النيل بفعل مواعيد الفيضان </a:t>
            </a:r>
            <a:r>
              <a:rPr lang="ar-EG" sz="3200" dirty="0">
                <a:solidFill>
                  <a:prstClr val="white"/>
                </a:solidFill>
              </a:rPr>
              <a:t>،</a:t>
            </a:r>
            <a:r>
              <a:rPr lang="ar-SA" sz="3200" dirty="0">
                <a:solidFill>
                  <a:prstClr val="white"/>
                </a:solidFill>
              </a:rPr>
              <a:t>وكانت</a:t>
            </a:r>
            <a:r>
              <a:rPr lang="en-US" sz="3200" dirty="0">
                <a:solidFill>
                  <a:prstClr val="white"/>
                </a:solidFill>
              </a:rPr>
              <a:t> </a:t>
            </a:r>
            <a:r>
              <a:rPr lang="ar-EG" sz="3200" dirty="0">
                <a:solidFill>
                  <a:prstClr val="white"/>
                </a:solidFill>
              </a:rPr>
              <a:t>توجد في الأماكن الأهلة بالسكان كالأسواق والأحياء التجارية والصناعية  </a:t>
            </a:r>
            <a:r>
              <a:rPr lang="ar-SA" sz="3200" dirty="0">
                <a:solidFill>
                  <a:prstClr val="white"/>
                </a:solidFill>
              </a:rPr>
              <a:t>إما ضمن مجموعة معمارية كعنصر معماري من عناصرها المتعدده</a:t>
            </a:r>
            <a:r>
              <a:rPr lang="ar-EG" sz="3200" dirty="0">
                <a:solidFill>
                  <a:prstClr val="white"/>
                </a:solidFill>
              </a:rPr>
              <a:t> ك</a:t>
            </a:r>
            <a:r>
              <a:rPr lang="ar-SA" sz="3200" dirty="0">
                <a:solidFill>
                  <a:prstClr val="white"/>
                </a:solidFill>
              </a:rPr>
              <a:t>المسجد أو المدرس</a:t>
            </a:r>
            <a:r>
              <a:rPr lang="ar-EG" sz="3200" dirty="0">
                <a:solidFill>
                  <a:prstClr val="white"/>
                </a:solidFill>
              </a:rPr>
              <a:t>ة</a:t>
            </a:r>
            <a:r>
              <a:rPr lang="ar-SA" sz="3200" dirty="0">
                <a:solidFill>
                  <a:prstClr val="white"/>
                </a:solidFill>
              </a:rPr>
              <a:t> أو الخانقا</a:t>
            </a:r>
            <a:r>
              <a:rPr lang="ar-EG" sz="3200" dirty="0">
                <a:solidFill>
                  <a:prstClr val="white"/>
                </a:solidFill>
              </a:rPr>
              <a:t>ه وغيرها</a:t>
            </a:r>
            <a:r>
              <a:rPr lang="ar-SA" sz="3200" dirty="0">
                <a:solidFill>
                  <a:prstClr val="white"/>
                </a:solidFill>
              </a:rPr>
              <a:t> ثم غدت مستقلة </a:t>
            </a:r>
            <a:r>
              <a:rPr lang="ar-EG" sz="3200" dirty="0">
                <a:solidFill>
                  <a:prstClr val="white"/>
                </a:solidFill>
              </a:rPr>
              <a:t>،</a:t>
            </a:r>
            <a:r>
              <a:rPr lang="ar-SA" sz="3200" dirty="0">
                <a:solidFill>
                  <a:prstClr val="white"/>
                </a:solidFill>
              </a:rPr>
              <a:t>ويلحق بها أحياناً خاصة في</a:t>
            </a:r>
            <a:r>
              <a:rPr lang="ar-EG" sz="3200" dirty="0">
                <a:solidFill>
                  <a:prstClr val="white"/>
                </a:solidFill>
              </a:rPr>
              <a:t> </a:t>
            </a:r>
            <a:r>
              <a:rPr lang="ar-SA" sz="3200" dirty="0">
                <a:solidFill>
                  <a:prstClr val="white"/>
                </a:solidFill>
              </a:rPr>
              <a:t>مصر بناء لتحفيظ </a:t>
            </a:r>
            <a:r>
              <a:rPr lang="ar-EG" sz="3200" dirty="0">
                <a:solidFill>
                  <a:prstClr val="white"/>
                </a:solidFill>
              </a:rPr>
              <a:t>القرآن الكريم (كتاب)</a:t>
            </a:r>
            <a:r>
              <a:rPr lang="ar-SA" sz="3200" dirty="0">
                <a:solidFill>
                  <a:prstClr val="white"/>
                </a:solidFill>
              </a:rPr>
              <a:t> </a:t>
            </a:r>
            <a:r>
              <a:rPr lang="ar-EG" sz="3200" dirty="0">
                <a:solidFill>
                  <a:prstClr val="white"/>
                </a:solidFill>
              </a:rPr>
              <a:t>وتعلم </a:t>
            </a:r>
            <a:r>
              <a:rPr lang="ar-SA" sz="3200" dirty="0">
                <a:solidFill>
                  <a:prstClr val="white"/>
                </a:solidFill>
              </a:rPr>
              <a:t>مبادئ القراءة والكتابة</a:t>
            </a:r>
            <a:r>
              <a:rPr lang="ar-EG" sz="3200" dirty="0">
                <a:solidFill>
                  <a:prstClr val="white"/>
                </a:solidFill>
              </a:rPr>
              <a:t>.    </a:t>
            </a:r>
            <a:br>
              <a:rPr lang="ar-EG" sz="3200" dirty="0">
                <a:solidFill>
                  <a:prstClr val="white"/>
                </a:solidFill>
              </a:rPr>
            </a:br>
            <a:r>
              <a:rPr lang="ar-EG" sz="3200" dirty="0">
                <a:solidFill>
                  <a:prstClr val="white"/>
                </a:solidFill>
              </a:rPr>
              <a:t>- تملأ الأسبلة بواسطة السقائين أيام فيضان النهر .</a:t>
            </a:r>
            <a:br>
              <a:rPr lang="ar-EG" sz="3200" dirty="0">
                <a:solidFill>
                  <a:prstClr val="white"/>
                </a:solidFill>
              </a:rPr>
            </a:br>
            <a:endParaRPr lang="ar-EG" dirty="0"/>
          </a:p>
        </p:txBody>
      </p:sp>
    </p:spTree>
    <p:extLst>
      <p:ext uri="{BB962C8B-B14F-4D97-AF65-F5344CB8AC3E}">
        <p14:creationId xmlns:p14="http://schemas.microsoft.com/office/powerpoint/2010/main" val="322022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91885"/>
            <a:ext cx="11390811" cy="6348549"/>
          </a:xfrm>
        </p:spPr>
        <p:txBody>
          <a:bodyPr>
            <a:noAutofit/>
          </a:bodyPr>
          <a:lstStyle/>
          <a:p>
            <a:pPr algn="justLow"/>
            <a:r>
              <a:rPr lang="ar-EG" sz="3200" dirty="0" smtClean="0">
                <a:solidFill>
                  <a:prstClr val="white"/>
                </a:solidFill>
              </a:rPr>
              <a:t/>
            </a:r>
            <a:br>
              <a:rPr lang="ar-EG" sz="3200" dirty="0" smtClean="0">
                <a:solidFill>
                  <a:prstClr val="white"/>
                </a:solidFill>
              </a:rPr>
            </a:br>
            <a:r>
              <a:rPr lang="ar-EG" sz="3200" dirty="0">
                <a:solidFill>
                  <a:prstClr val="white"/>
                </a:solidFill>
              </a:rPr>
              <a:t/>
            </a:r>
            <a:br>
              <a:rPr lang="ar-EG" sz="3200" dirty="0">
                <a:solidFill>
                  <a:prstClr val="white"/>
                </a:solidFill>
              </a:rPr>
            </a:br>
            <a:r>
              <a:rPr lang="ar-EG" sz="3200" dirty="0" smtClean="0">
                <a:solidFill>
                  <a:prstClr val="white"/>
                </a:solidFill>
              </a:rPr>
              <a:t>- </a:t>
            </a:r>
            <a:r>
              <a:rPr lang="ar-EG" sz="3200" dirty="0">
                <a:solidFill>
                  <a:prstClr val="white"/>
                </a:solidFill>
              </a:rPr>
              <a:t>يتكون السبيل </a:t>
            </a:r>
            <a:r>
              <a:rPr lang="ar-SA" sz="3200" dirty="0">
                <a:solidFill>
                  <a:prstClr val="white"/>
                </a:solidFill>
              </a:rPr>
              <a:t>من ثلاثة طوابق إذا كان يلحق به كتاب</a:t>
            </a:r>
            <a:r>
              <a:rPr lang="ar-EG" sz="3200" dirty="0">
                <a:solidFill>
                  <a:prstClr val="white"/>
                </a:solidFill>
              </a:rPr>
              <a:t>،</a:t>
            </a:r>
            <a:r>
              <a:rPr lang="ar-SA" sz="3200" dirty="0">
                <a:solidFill>
                  <a:prstClr val="white"/>
                </a:solidFill>
              </a:rPr>
              <a:t> </a:t>
            </a:r>
            <a:r>
              <a:rPr lang="ar-EG" sz="3200" dirty="0">
                <a:solidFill>
                  <a:prstClr val="white"/>
                </a:solidFill>
              </a:rPr>
              <a:t>الطابق الأول </a:t>
            </a:r>
            <a:r>
              <a:rPr lang="ar-SA" sz="3200" dirty="0">
                <a:solidFill>
                  <a:prstClr val="white"/>
                </a:solidFill>
              </a:rPr>
              <a:t>يوجد تحت</a:t>
            </a:r>
            <a:r>
              <a:rPr lang="ar-EG" sz="3200" dirty="0">
                <a:solidFill>
                  <a:prstClr val="white"/>
                </a:solidFill>
              </a:rPr>
              <a:t> </a:t>
            </a:r>
            <a:r>
              <a:rPr lang="ar-SA" sz="3200" dirty="0">
                <a:solidFill>
                  <a:prstClr val="white"/>
                </a:solidFill>
              </a:rPr>
              <a:t>سط</a:t>
            </a:r>
            <a:r>
              <a:rPr lang="ar-EG" sz="3200" dirty="0">
                <a:solidFill>
                  <a:prstClr val="white"/>
                </a:solidFill>
              </a:rPr>
              <a:t>ح (تخوم)</a:t>
            </a:r>
            <a:r>
              <a:rPr lang="ar-SA" sz="3200" dirty="0">
                <a:solidFill>
                  <a:prstClr val="white"/>
                </a:solidFill>
              </a:rPr>
              <a:t> الأرض وكان غاية في التعقيد المعماري ،لأن هذا الطابق كان هو الخزان أو الصهريج الذي سوف يمتل</a:t>
            </a:r>
            <a:r>
              <a:rPr lang="ar-EG" sz="3200" dirty="0">
                <a:solidFill>
                  <a:prstClr val="white"/>
                </a:solidFill>
              </a:rPr>
              <a:t>ى</a:t>
            </a:r>
            <a:r>
              <a:rPr lang="ar-SA" sz="3200" dirty="0">
                <a:solidFill>
                  <a:prstClr val="white"/>
                </a:solidFill>
              </a:rPr>
              <a:t>ء بالميا</a:t>
            </a:r>
            <a:r>
              <a:rPr lang="ar-EG" sz="3200" dirty="0">
                <a:solidFill>
                  <a:prstClr val="white"/>
                </a:solidFill>
              </a:rPr>
              <a:t>ه</a:t>
            </a:r>
            <a:r>
              <a:rPr lang="ar-SA" sz="3200" dirty="0">
                <a:solidFill>
                  <a:prstClr val="white"/>
                </a:solidFill>
              </a:rPr>
              <a:t> التي تكفي لأن يقوم السبيل بمهامه في السقاية ، وكان يوجد في مدخل السبيل ساقية أو آلة لرفع المياه من البئر الي غرفة السقايه </a:t>
            </a:r>
            <a:r>
              <a:rPr lang="ar-EG" sz="3200" dirty="0">
                <a:solidFill>
                  <a:prstClr val="white"/>
                </a:solidFill>
              </a:rPr>
              <a:t>وهى </a:t>
            </a:r>
            <a:r>
              <a:rPr lang="ar-SA" sz="3200" dirty="0">
                <a:solidFill>
                  <a:prstClr val="white"/>
                </a:solidFill>
              </a:rPr>
              <a:t>الطابق الثاني </a:t>
            </a:r>
            <a:r>
              <a:rPr lang="ar-EG" sz="3200" dirty="0">
                <a:solidFill>
                  <a:prstClr val="white"/>
                </a:solidFill>
              </a:rPr>
              <a:t>الذي </a:t>
            </a:r>
            <a:r>
              <a:rPr lang="ar-SA" sz="3200" dirty="0">
                <a:solidFill>
                  <a:prstClr val="white"/>
                </a:solidFill>
              </a:rPr>
              <a:t>يرتفع عن سطح الأرض وتسمى حجرة التسبيل أو المزملة لتوزيع الماء على الراغبين ويقوم المزملاتي (الشخص المعين من قبل منشئ السبيل لرفع المياه من فتحة البئر) برفع الماء من البئر بواسطة قنوات يجرى تحت البلاط المصنوع من الحجر الصلب وينتهي الماء إلى فتحات معدة لرفع الماء لتصب علي لوح رخامي </a:t>
            </a:r>
            <a:r>
              <a:rPr lang="ar-EG" sz="3200" dirty="0">
                <a:solidFill>
                  <a:prstClr val="white"/>
                </a:solidFill>
              </a:rPr>
              <a:t>مزخرف </a:t>
            </a:r>
            <a:r>
              <a:rPr lang="ar-SA" sz="3200" dirty="0">
                <a:solidFill>
                  <a:prstClr val="white"/>
                </a:solidFill>
              </a:rPr>
              <a:t>يسمي الش</a:t>
            </a:r>
            <a:r>
              <a:rPr lang="ar-EG" sz="3200" dirty="0">
                <a:solidFill>
                  <a:prstClr val="white"/>
                </a:solidFill>
              </a:rPr>
              <a:t>اذ</a:t>
            </a:r>
            <a:r>
              <a:rPr lang="ar-SA" sz="3200" dirty="0">
                <a:solidFill>
                  <a:prstClr val="white"/>
                </a:solidFill>
              </a:rPr>
              <a:t>روان ، ثم تهبط من هذا اللوح الرخامي الي مجاري خاصة تجتاز غرفة السقاية إلي </a:t>
            </a:r>
            <a:r>
              <a:rPr lang="ar-EG" sz="3200" dirty="0">
                <a:solidFill>
                  <a:prstClr val="white"/>
                </a:solidFill>
              </a:rPr>
              <a:t>(</a:t>
            </a:r>
            <a:r>
              <a:rPr lang="ar-SA" sz="3200" dirty="0">
                <a:solidFill>
                  <a:prstClr val="white"/>
                </a:solidFill>
              </a:rPr>
              <a:t>واجهة السبيل</a:t>
            </a:r>
            <a:r>
              <a:rPr lang="ar-EG" sz="3200" dirty="0">
                <a:solidFill>
                  <a:prstClr val="white"/>
                </a:solidFill>
              </a:rPr>
              <a:t>) شبابيك التسبيل وبأسفلها من الداخل أحواض من الرخام تملأ بالماء العذب من الصهريج </a:t>
            </a:r>
            <a:r>
              <a:rPr lang="ar-SA" sz="3200" dirty="0">
                <a:solidFill>
                  <a:prstClr val="white"/>
                </a:solidFill>
              </a:rPr>
              <a:t>وكانت تصنع تلك النوافذ من النحاس، وقد أبدع الفنان المسلم في أشكال وزخارف تلك النوافذ</a:t>
            </a:r>
            <a:r>
              <a:rPr lang="ar-EG" sz="3200" dirty="0">
                <a:solidFill>
                  <a:prstClr val="white"/>
                </a:solidFill>
              </a:rPr>
              <a:t> ،اما الطابق الثالث فيخصص للمزملاتي أو قاعة للتعليم والتي أطلق عليها في العصر المملوكي مكتب تعليم الصبيان والتي عرفت فيما بعد بالكتاب.</a:t>
            </a:r>
            <a:br>
              <a:rPr lang="ar-EG" sz="3200" dirty="0">
                <a:solidFill>
                  <a:prstClr val="white"/>
                </a:solidFill>
              </a:rPr>
            </a:br>
            <a:r>
              <a:rPr lang="ar-EG" sz="3200" dirty="0">
                <a:solidFill>
                  <a:prstClr val="black"/>
                </a:solidFill>
              </a:rPr>
              <a:t/>
            </a:r>
            <a:br>
              <a:rPr lang="ar-EG" sz="3200" dirty="0">
                <a:solidFill>
                  <a:prstClr val="black"/>
                </a:solidFill>
              </a:rPr>
            </a:br>
            <a:endParaRPr lang="ar-EG" sz="3200" dirty="0"/>
          </a:p>
        </p:txBody>
      </p:sp>
    </p:spTree>
    <p:extLst>
      <p:ext uri="{BB962C8B-B14F-4D97-AF65-F5344CB8AC3E}">
        <p14:creationId xmlns:p14="http://schemas.microsoft.com/office/powerpoint/2010/main" val="337790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اريخ 5\صور تاريخ 5(1)\بيت الكريدلية [متحف جاير أندرسون] المتاخم لمسجد أحمد بن طولون ، و هو يتكون من بيتين أحدهما بني في 1540م و الآخر في 1631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2" y="94953"/>
            <a:ext cx="4706984" cy="66062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تاريخ 6\صور تاريخ فن 6\بيت_اسلام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41" y="1293966"/>
            <a:ext cx="6332558" cy="3988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4462" y="5845276"/>
            <a:ext cx="1787669" cy="523220"/>
          </a:xfrm>
          <a:prstGeom prst="rect">
            <a:avLst/>
          </a:prstGeom>
        </p:spPr>
        <p:txBody>
          <a:bodyPr wrap="none">
            <a:spAutoFit/>
          </a:bodyPr>
          <a:lstStyle/>
          <a:p>
            <a:pPr lvl="0"/>
            <a:r>
              <a:rPr lang="ar-EG" sz="2800" b="1" dirty="0">
                <a:solidFill>
                  <a:prstClr val="white"/>
                </a:solidFill>
              </a:rPr>
              <a:t>بيت الكريتلية </a:t>
            </a:r>
            <a:endParaRPr lang="ar-EG" sz="2800" b="1" dirty="0">
              <a:solidFill>
                <a:prstClr val="white"/>
              </a:solidFill>
            </a:endParaRPr>
          </a:p>
        </p:txBody>
      </p:sp>
    </p:spTree>
    <p:extLst>
      <p:ext uri="{BB962C8B-B14F-4D97-AF65-F5344CB8AC3E}">
        <p14:creationId xmlns:p14="http://schemas.microsoft.com/office/powerpoint/2010/main" val="4204865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اريخ 6\صور تاريخ فن 6\(دهليز منكسر على هيئة حرف (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581" y="117564"/>
            <a:ext cx="3378912" cy="5995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تاريخ 6\صور تاريخ فن 6\الحرملك في بيت السحيم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50" y="1169122"/>
            <a:ext cx="6390752" cy="4153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22757" y="6132656"/>
            <a:ext cx="3116559" cy="523220"/>
          </a:xfrm>
          <a:prstGeom prst="rect">
            <a:avLst/>
          </a:prstGeom>
        </p:spPr>
        <p:txBody>
          <a:bodyPr wrap="none">
            <a:spAutoFit/>
          </a:bodyPr>
          <a:lstStyle/>
          <a:p>
            <a:pPr lvl="0" rtl="1"/>
            <a:r>
              <a:rPr lang="ar-EG" sz="2800" b="1" dirty="0">
                <a:solidFill>
                  <a:prstClr val="white"/>
                </a:solidFill>
              </a:rPr>
              <a:t>(المدخل) الدهليز المنكسر</a:t>
            </a:r>
            <a:endParaRPr lang="en-US" sz="2800" b="1" dirty="0">
              <a:solidFill>
                <a:prstClr val="white"/>
              </a:solidFill>
            </a:endParaRPr>
          </a:p>
        </p:txBody>
      </p:sp>
      <p:sp>
        <p:nvSpPr>
          <p:cNvPr id="5" name="Rectangle 4"/>
          <p:cNvSpPr/>
          <p:nvPr/>
        </p:nvSpPr>
        <p:spPr>
          <a:xfrm>
            <a:off x="2664381" y="5609436"/>
            <a:ext cx="2866490" cy="523220"/>
          </a:xfrm>
          <a:prstGeom prst="rect">
            <a:avLst/>
          </a:prstGeom>
        </p:spPr>
        <p:txBody>
          <a:bodyPr wrap="none">
            <a:spAutoFit/>
          </a:bodyPr>
          <a:lstStyle/>
          <a:p>
            <a:pPr lvl="0"/>
            <a:r>
              <a:rPr lang="ar-EG" sz="2800" b="1" dirty="0">
                <a:solidFill>
                  <a:prstClr val="white"/>
                </a:solidFill>
              </a:rPr>
              <a:t>الحرملك ببيت السحيمي</a:t>
            </a:r>
            <a:endParaRPr lang="ar-EG" sz="2800" b="1" dirty="0">
              <a:solidFill>
                <a:prstClr val="white"/>
              </a:solidFill>
            </a:endParaRPr>
          </a:p>
        </p:txBody>
      </p:sp>
    </p:spTree>
    <p:extLst>
      <p:ext uri="{BB962C8B-B14F-4D97-AF65-F5344CB8AC3E}">
        <p14:creationId xmlns:p14="http://schemas.microsoft.com/office/powerpoint/2010/main" val="3352093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تاريخ 6\صور تاريخ فن 6\لداخل إلى منزل السحيمي.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4416" y="444137"/>
            <a:ext cx="5877135" cy="41670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تاريخ 6\صور تاريخ فن 6\لصوره لنافوره منزل الكريدلية بمنطقة ابن طولون.jpg"/>
          <p:cNvPicPr>
            <a:picLocks noChangeAspect="1" noChangeArrowheads="1"/>
          </p:cNvPicPr>
          <p:nvPr/>
        </p:nvPicPr>
        <p:blipFill rotWithShape="1">
          <a:blip r:embed="rId3">
            <a:extLst>
              <a:ext uri="{28A0092B-C50C-407E-A947-70E740481C1C}">
                <a14:useLocalDpi xmlns:a14="http://schemas.microsoft.com/office/drawing/2010/main" val="0"/>
              </a:ext>
            </a:extLst>
          </a:blip>
          <a:srcRect l="6785" t="4582" r="8572"/>
          <a:stretch/>
        </p:blipFill>
        <p:spPr bwMode="auto">
          <a:xfrm>
            <a:off x="302337" y="2494653"/>
            <a:ext cx="5449100" cy="38171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64441" y="5152945"/>
            <a:ext cx="3397084" cy="523220"/>
          </a:xfrm>
          <a:prstGeom prst="rect">
            <a:avLst/>
          </a:prstGeom>
        </p:spPr>
        <p:txBody>
          <a:bodyPr wrap="none">
            <a:spAutoFit/>
          </a:bodyPr>
          <a:lstStyle/>
          <a:p>
            <a:pPr lvl="0"/>
            <a:r>
              <a:rPr lang="ar-EG" sz="2800" b="1" dirty="0">
                <a:solidFill>
                  <a:prstClr val="white"/>
                </a:solidFill>
              </a:rPr>
              <a:t> أحد القاعات ببيت السحيمي</a:t>
            </a:r>
            <a:endParaRPr lang="ar-EG" sz="2800" b="1" dirty="0">
              <a:solidFill>
                <a:prstClr val="white"/>
              </a:solidFill>
            </a:endParaRPr>
          </a:p>
        </p:txBody>
      </p:sp>
      <p:sp>
        <p:nvSpPr>
          <p:cNvPr id="5" name="Rectangle 4"/>
          <p:cNvSpPr/>
          <p:nvPr/>
        </p:nvSpPr>
        <p:spPr>
          <a:xfrm>
            <a:off x="1668181" y="1456155"/>
            <a:ext cx="2717411" cy="523220"/>
          </a:xfrm>
          <a:prstGeom prst="rect">
            <a:avLst/>
          </a:prstGeom>
        </p:spPr>
        <p:txBody>
          <a:bodyPr wrap="none">
            <a:spAutoFit/>
          </a:bodyPr>
          <a:lstStyle/>
          <a:p>
            <a:pPr lvl="0"/>
            <a:r>
              <a:rPr lang="ar-EG" sz="2800" b="1" dirty="0">
                <a:solidFill>
                  <a:prstClr val="white"/>
                </a:solidFill>
              </a:rPr>
              <a:t>نافورة ببيت الكريتلية </a:t>
            </a:r>
            <a:endParaRPr lang="ar-EG" sz="2800" b="1" dirty="0">
              <a:solidFill>
                <a:prstClr val="white"/>
              </a:solidFill>
            </a:endParaRPr>
          </a:p>
        </p:txBody>
      </p:sp>
    </p:spTree>
    <p:extLst>
      <p:ext uri="{BB962C8B-B14F-4D97-AF65-F5344CB8AC3E}">
        <p14:creationId xmlns:p14="http://schemas.microsoft.com/office/powerpoint/2010/main" val="887647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1005840"/>
            <a:ext cx="11508377" cy="5368833"/>
          </a:xfrm>
        </p:spPr>
        <p:txBody>
          <a:bodyPr>
            <a:normAutofit fontScale="90000"/>
          </a:bodyPr>
          <a:lstStyle/>
          <a:p>
            <a:pPr algn="justLow"/>
            <a:r>
              <a:rPr lang="ar-EG" sz="3600" b="1" u="sng" dirty="0" smtClean="0">
                <a:solidFill>
                  <a:prstClr val="white"/>
                </a:solidFill>
              </a:rPr>
              <a:t/>
            </a:r>
            <a:br>
              <a:rPr lang="ar-EG" sz="3600" b="1" u="sng" dirty="0" smtClean="0">
                <a:solidFill>
                  <a:prstClr val="white"/>
                </a:solidFill>
              </a:rPr>
            </a:br>
            <a:r>
              <a:rPr lang="ar-EG" sz="3600" b="1" u="sng" dirty="0">
                <a:solidFill>
                  <a:prstClr val="white"/>
                </a:solidFill>
              </a:rPr>
              <a:t/>
            </a:r>
            <a:br>
              <a:rPr lang="ar-EG" sz="3600" b="1" u="sng" dirty="0">
                <a:solidFill>
                  <a:prstClr val="white"/>
                </a:solidFill>
              </a:rPr>
            </a:br>
            <a:r>
              <a:rPr lang="ar-EG" sz="3600" b="1" u="sng" dirty="0" smtClean="0">
                <a:solidFill>
                  <a:prstClr val="white"/>
                </a:solidFill>
              </a:rPr>
              <a:t>2- العمارة </a:t>
            </a:r>
            <a:r>
              <a:rPr lang="ar-EG" sz="3600" b="1" u="sng" dirty="0">
                <a:solidFill>
                  <a:prstClr val="white"/>
                </a:solidFill>
              </a:rPr>
              <a:t>السكنية : </a:t>
            </a:r>
            <a:r>
              <a:rPr lang="ar-EG" sz="3600" u="sng" dirty="0">
                <a:solidFill>
                  <a:prstClr val="white"/>
                </a:solidFill>
              </a:rPr>
              <a:t/>
            </a:r>
            <a:br>
              <a:rPr lang="ar-EG" sz="3600" u="sng" dirty="0">
                <a:solidFill>
                  <a:prstClr val="white"/>
                </a:solidFill>
              </a:rPr>
            </a:br>
            <a:r>
              <a:rPr lang="ar-EG" sz="3600" dirty="0">
                <a:solidFill>
                  <a:prstClr val="white"/>
                </a:solidFill>
              </a:rPr>
              <a:t>تشمل العمارة السكنية البيوت والقصور والمنازل والاروقة السكنية والرباع وغيرها.</a:t>
            </a:r>
            <a:br>
              <a:rPr lang="ar-EG" sz="3600" dirty="0">
                <a:solidFill>
                  <a:prstClr val="white"/>
                </a:solidFill>
              </a:rPr>
            </a:br>
            <a:r>
              <a:rPr lang="ar-EG" sz="3600" dirty="0">
                <a:solidFill>
                  <a:prstClr val="white"/>
                </a:solidFill>
              </a:rPr>
              <a:t>- من أمثلة العمارة السكنية في العصر الفاطمي القصر الشرقي الكبير الذي وضع حجر اساسه جوهر الصقلي للخليفة المعز لدين الله الفاطمي ويحتوي هذا القصر على تسعة أبواب ثلاثة في الحائط الغربي هي باب الزهومة، وباب الذهب وباب البحر، ومثلها في الحائط الشرقي هي باب قصر الشوك، وباب الزمرد، وباب العيد، واثنان في الحائط الجنوبي هما باب الديلم، وباب تربة الزعفران، وواحد في الحائط الشمالي هو باب الريح، وكان أعظمها وأكبرها هو باب الذهب الواقع في وسط الواجهة الرئيسة للقصر.</a:t>
            </a:r>
            <a:br>
              <a:rPr lang="ar-EG" sz="3600" dirty="0">
                <a:solidFill>
                  <a:prstClr val="white"/>
                </a:solidFill>
              </a:rPr>
            </a:br>
            <a:r>
              <a:rPr lang="ar-EG" sz="3600" dirty="0">
                <a:solidFill>
                  <a:prstClr val="white"/>
                </a:solidFill>
              </a:rPr>
              <a:t>- تحتوي بيوت العصر العثماني على قسمين الحرملك والسلاملك مثل بيت الكريتلية بجوار جامع أحمد بن طولون .</a:t>
            </a:r>
            <a:br>
              <a:rPr lang="ar-EG" sz="3600" dirty="0">
                <a:solidFill>
                  <a:prstClr val="white"/>
                </a:solidFill>
              </a:rPr>
            </a:br>
            <a:r>
              <a:rPr lang="ar-EG" sz="3200" dirty="0">
                <a:solidFill>
                  <a:prstClr val="white"/>
                </a:solidFill>
              </a:rPr>
              <a:t/>
            </a:r>
            <a:br>
              <a:rPr lang="ar-EG" sz="3200" dirty="0">
                <a:solidFill>
                  <a:prstClr val="white"/>
                </a:solidFill>
              </a:rPr>
            </a:br>
            <a:endParaRPr lang="ar-EG" dirty="0"/>
          </a:p>
        </p:txBody>
      </p:sp>
    </p:spTree>
    <p:extLst>
      <p:ext uri="{BB962C8B-B14F-4D97-AF65-F5344CB8AC3E}">
        <p14:creationId xmlns:p14="http://schemas.microsoft.com/office/powerpoint/2010/main" val="531495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764372"/>
            <a:ext cx="11586754" cy="5636427"/>
          </a:xfrm>
        </p:spPr>
        <p:txBody>
          <a:bodyPr/>
          <a:lstStyle/>
          <a:p>
            <a:pPr algn="justLow" rtl="1"/>
            <a:r>
              <a:rPr lang="ar-EG" sz="3200" dirty="0">
                <a:solidFill>
                  <a:prstClr val="white"/>
                </a:solidFill>
              </a:rPr>
              <a:t>- اما الرباع هي منازل جماعية للاشخاص ذوي الدخل المحدود أو التجار وأسرهم ولها مدخل منفصل، وجدت أعلى الوكائل أو قائمة بذاتها وهى عبارة عن صحن أوسط يلتف حوله الطباق السكنية التي تتكون من ثلاث أو أربعة طوابق كل طابق يتكون من إيوان وقاعة وملحقات . </a:t>
            </a:r>
            <a:br>
              <a:rPr lang="ar-EG" sz="3200" dirty="0">
                <a:solidFill>
                  <a:prstClr val="white"/>
                </a:solidFill>
              </a:rPr>
            </a:br>
            <a:r>
              <a:rPr lang="ar-EG" sz="3200" dirty="0">
                <a:solidFill>
                  <a:prstClr val="white"/>
                </a:solidFill>
              </a:rPr>
              <a:t>- من العناصر التي تميزت بها العمارة السكنية الإسلامية المدخل المنكسر لتحقيق الخصوصية الكاملة لداخل المسكن حيث يمر الداخل للمسكن عبرالمدخل ثم يتجه يمينا أو يسارا إلى فراغ يؤدى إلى الصحن المتوسط ومنه يتم الانتقال لباقى عناصرالمسكن.</a:t>
            </a:r>
            <a:br>
              <a:rPr lang="ar-EG" sz="3200" dirty="0">
                <a:solidFill>
                  <a:prstClr val="white"/>
                </a:solidFill>
              </a:rPr>
            </a:br>
            <a:r>
              <a:rPr lang="ar-EG" sz="3200" dirty="0">
                <a:solidFill>
                  <a:prstClr val="white"/>
                </a:solidFill>
              </a:rPr>
              <a:t>- ظهر فى هذا العصرالفاطمي استخدام فكرة القاعة وهى تتكون من دورقاعة وإيوانين وشخشيخة.</a:t>
            </a:r>
            <a:endParaRPr lang="ar-EG" dirty="0"/>
          </a:p>
        </p:txBody>
      </p:sp>
    </p:spTree>
    <p:extLst>
      <p:ext uri="{BB962C8B-B14F-4D97-AF65-F5344CB8AC3E}">
        <p14:creationId xmlns:p14="http://schemas.microsoft.com/office/powerpoint/2010/main" val="271361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681"/>
          <a:stretch/>
        </p:blipFill>
        <p:spPr bwMode="auto">
          <a:xfrm>
            <a:off x="1381826" y="1542233"/>
            <a:ext cx="9062588" cy="37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20990" y="5853687"/>
            <a:ext cx="3384260" cy="584775"/>
          </a:xfrm>
          <a:prstGeom prst="rect">
            <a:avLst/>
          </a:prstGeom>
        </p:spPr>
        <p:txBody>
          <a:bodyPr wrap="none">
            <a:spAutoFit/>
          </a:bodyPr>
          <a:lstStyle/>
          <a:p>
            <a:pPr lvl="0"/>
            <a:r>
              <a:rPr lang="ar-EG" sz="3200" cap="all" dirty="0">
                <a:solidFill>
                  <a:prstClr val="white"/>
                </a:solidFill>
                <a:cs typeface="Times New Roman"/>
              </a:rPr>
              <a:t>قلعة صلاح الدين الأيوبي</a:t>
            </a:r>
            <a:endParaRPr lang="ar-EG" dirty="0">
              <a:solidFill>
                <a:prstClr val="white"/>
              </a:solidFill>
            </a:endParaRPr>
          </a:p>
        </p:txBody>
      </p:sp>
    </p:spTree>
    <p:extLst>
      <p:ext uri="{BB962C8B-B14F-4D97-AF65-F5344CB8AC3E}">
        <p14:creationId xmlns:p14="http://schemas.microsoft.com/office/powerpoint/2010/main" val="149203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3" y="0"/>
            <a:ext cx="11599818" cy="7027817"/>
          </a:xfrm>
        </p:spPr>
        <p:txBody>
          <a:bodyPr>
            <a:normAutofit fontScale="90000"/>
          </a:bodyPr>
          <a:lstStyle/>
          <a:p>
            <a:r>
              <a:rPr lang="ar-EG" dirty="0" smtClean="0"/>
              <a:t/>
            </a:r>
            <a:br>
              <a:rPr lang="ar-EG" dirty="0" smtClean="0"/>
            </a:br>
            <a:r>
              <a:rPr lang="ar-EG" sz="3600" dirty="0"/>
              <a:t/>
            </a:r>
            <a:br>
              <a:rPr lang="ar-EG" sz="3600" dirty="0"/>
            </a:br>
            <a:r>
              <a:rPr lang="ar-EG" sz="3600" dirty="0" smtClean="0"/>
              <a:t>- للبيمارستانات نوعان</a:t>
            </a:r>
            <a:r>
              <a:rPr lang="ar-EG" sz="3600" dirty="0"/>
              <a:t> </a:t>
            </a:r>
            <a:r>
              <a:rPr lang="ar-EG" sz="3600" dirty="0" smtClean="0"/>
              <a:t>بيمارستانات </a:t>
            </a:r>
            <a:r>
              <a:rPr lang="ar-EG" sz="3600" dirty="0"/>
              <a:t>ثابتة وهي التي تكون مبنية ولا يمكن نقلها وكانت منتشرة في أكثر المدن الإسلامية وخاصة في المدن </a:t>
            </a:r>
            <a:r>
              <a:rPr lang="ar-EG" sz="3600" dirty="0" smtClean="0"/>
              <a:t>الكبرى،وبيمارستانات متنقلة </a:t>
            </a:r>
            <a:r>
              <a:rPr lang="ar-EG" sz="3600" dirty="0"/>
              <a:t>وهي ما يمكن نقلها من مكان </a:t>
            </a:r>
            <a:r>
              <a:rPr lang="ar-EG" sz="3600" dirty="0" smtClean="0"/>
              <a:t>لآخر، وكانت </a:t>
            </a:r>
            <a:r>
              <a:rPr lang="ar-EG" sz="3600" dirty="0"/>
              <a:t>تجهز في الحالات الآتية: في حالة الحروب والنزاعات المسلحة، وعند تفشي الأمراض والأوبئة في بعض الجهات من البلاد، وفي معالجة من في </a:t>
            </a:r>
            <a:r>
              <a:rPr lang="ar-EG" sz="3600" dirty="0" smtClean="0"/>
              <a:t>السجون</a:t>
            </a:r>
            <a:r>
              <a:rPr lang="ar-EG" sz="3600" dirty="0"/>
              <a:t>، ولمرافقة المواكب </a:t>
            </a:r>
            <a:r>
              <a:rPr lang="ar-EG" sz="3600" dirty="0" smtClean="0"/>
              <a:t>السلطانية </a:t>
            </a:r>
            <a:r>
              <a:rPr lang="ar-EG" sz="3600" dirty="0"/>
              <a:t>وخاصة في دولة </a:t>
            </a:r>
            <a:r>
              <a:rPr lang="ar-EG" sz="3600" dirty="0" smtClean="0"/>
              <a:t>المماليك ،</a:t>
            </a:r>
            <a:r>
              <a:rPr lang="ar-EG" sz="3600" dirty="0"/>
              <a:t> وذلك مثل خيمة السيدة رفيدة أثناء حياه الرسول صلى الله عليه وسلم التي </a:t>
            </a:r>
            <a:r>
              <a:rPr lang="ar-SA" sz="3600" dirty="0"/>
              <a:t>عالجت </a:t>
            </a:r>
            <a:r>
              <a:rPr lang="ar-EG" sz="3600" dirty="0"/>
              <a:t>فيها </a:t>
            </a:r>
            <a:r>
              <a:rPr lang="ar-SA" sz="3600" dirty="0"/>
              <a:t>الجرحى في غزوة الخندق في خيمة أُعدت خصيصاً لعلاجهم</a:t>
            </a:r>
            <a:r>
              <a:rPr lang="ar-EG" sz="3600" dirty="0"/>
              <a:t> ،وبالتالي فأن الرسول هو أول من أمر بأنشاء المستشفى </a:t>
            </a:r>
            <a:r>
              <a:rPr lang="ar-EG" sz="3600" dirty="0" smtClean="0"/>
              <a:t/>
            </a:r>
            <a:br>
              <a:rPr lang="ar-EG" sz="3600" dirty="0" smtClean="0"/>
            </a:br>
            <a:r>
              <a:rPr lang="ar-EG" sz="3600" dirty="0" smtClean="0"/>
              <a:t>الحربي المتنقل.</a:t>
            </a:r>
            <a:br>
              <a:rPr lang="ar-EG" sz="3600" dirty="0" smtClean="0"/>
            </a:br>
            <a:r>
              <a:rPr lang="ar-EG" sz="3600" dirty="0">
                <a:solidFill>
                  <a:prstClr val="white"/>
                </a:solidFill>
              </a:rPr>
              <a:t>- أول من بنى البيمارستان في الإسلام هو الوليد بن عبد الملك في دمشق وسمى بأسمه وعين به الأطباء وأجرى على المرضى الارزاق </a:t>
            </a:r>
            <a:r>
              <a:rPr lang="ar-EG" sz="3600" dirty="0"/>
              <a:t>وأمر بعلاج وحجز المجذومين لكي لا يخرجوا وقدم المعونة والعلاج بالمجان، وأحضر الاطباء والمعالجين واجزل لهم العطاء</a:t>
            </a:r>
            <a:r>
              <a:rPr lang="ar-EG" sz="3600" dirty="0">
                <a:solidFill>
                  <a:prstClr val="white"/>
                </a:solidFill>
              </a:rPr>
              <a:t>.</a:t>
            </a:r>
            <a:br>
              <a:rPr lang="ar-EG" sz="3600" dirty="0">
                <a:solidFill>
                  <a:prstClr val="white"/>
                </a:solidFill>
              </a:rPr>
            </a:br>
            <a:r>
              <a:rPr lang="ar-EG" sz="3600" dirty="0">
                <a:solidFill>
                  <a:prstClr val="white"/>
                </a:solidFill>
              </a:rPr>
              <a:t>-وعرفت مصر البيمارستان في عهد الدولة الأموية وهو بيمارستان في زقاق القناديل بالفسطاط ،وكان يلحق بالبيمارستان مدرسة للطب .</a:t>
            </a:r>
            <a:br>
              <a:rPr lang="ar-EG" sz="3600" dirty="0">
                <a:solidFill>
                  <a:prstClr val="white"/>
                </a:solidFill>
              </a:rPr>
            </a:br>
            <a:r>
              <a:rPr lang="ar-EG" sz="3600" dirty="0" smtClean="0"/>
              <a:t/>
            </a:r>
            <a:br>
              <a:rPr lang="ar-EG" sz="3600" dirty="0" smtClean="0"/>
            </a:br>
            <a:endParaRPr lang="ar-EG" sz="3600" dirty="0"/>
          </a:p>
        </p:txBody>
      </p:sp>
    </p:spTree>
    <p:extLst>
      <p:ext uri="{BB962C8B-B14F-4D97-AF65-F5344CB8AC3E}">
        <p14:creationId xmlns:p14="http://schemas.microsoft.com/office/powerpoint/2010/main" val="2926113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8114"/>
          <a:stretch/>
        </p:blipFill>
        <p:spPr bwMode="auto">
          <a:xfrm>
            <a:off x="2338251" y="587826"/>
            <a:ext cx="7620000" cy="467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12926" y="5723059"/>
            <a:ext cx="1670650" cy="584775"/>
          </a:xfrm>
          <a:prstGeom prst="rect">
            <a:avLst/>
          </a:prstGeom>
        </p:spPr>
        <p:txBody>
          <a:bodyPr wrap="none">
            <a:spAutoFit/>
          </a:bodyPr>
          <a:lstStyle/>
          <a:p>
            <a:pPr lvl="0"/>
            <a:r>
              <a:rPr lang="ar-EG" sz="3200" cap="all" dirty="0">
                <a:solidFill>
                  <a:prstClr val="white"/>
                </a:solidFill>
                <a:cs typeface="Times New Roman"/>
              </a:rPr>
              <a:t>قلعة قيتباى </a:t>
            </a:r>
            <a:endParaRPr lang="ar-EG" dirty="0">
              <a:solidFill>
                <a:prstClr val="white"/>
              </a:solidFill>
            </a:endParaRPr>
          </a:p>
        </p:txBody>
      </p:sp>
    </p:spTree>
    <p:extLst>
      <p:ext uri="{BB962C8B-B14F-4D97-AF65-F5344CB8AC3E}">
        <p14:creationId xmlns:p14="http://schemas.microsoft.com/office/powerpoint/2010/main" val="127123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64372"/>
            <a:ext cx="11652069" cy="5884621"/>
          </a:xfrm>
        </p:spPr>
        <p:txBody>
          <a:bodyPr/>
          <a:lstStyle/>
          <a:p>
            <a:pPr algn="justLow" rtl="1"/>
            <a:r>
              <a:rPr lang="ar-EG" sz="3200" b="1" u="sng" dirty="0">
                <a:solidFill>
                  <a:prstClr val="white"/>
                </a:solidFill>
              </a:rPr>
              <a:t>ج- العمارة الحربية :</a:t>
            </a:r>
            <a:br>
              <a:rPr lang="ar-EG" sz="3200" b="1" u="sng" dirty="0">
                <a:solidFill>
                  <a:prstClr val="white"/>
                </a:solidFill>
              </a:rPr>
            </a:br>
            <a:r>
              <a:rPr lang="ar-EG" sz="3200" dirty="0">
                <a:solidFill>
                  <a:prstClr val="white"/>
                </a:solidFill>
              </a:rPr>
              <a:t>- تشمل العمارة الحربية المدن المعسكرات والاسوار الدفاعية والابراج والأربطة والقلاع.</a:t>
            </a:r>
            <a:br>
              <a:rPr lang="ar-EG" sz="3200" dirty="0">
                <a:solidFill>
                  <a:prstClr val="white"/>
                </a:solidFill>
              </a:rPr>
            </a:br>
            <a:r>
              <a:rPr lang="ar-EG" sz="3200" dirty="0">
                <a:solidFill>
                  <a:prstClr val="white"/>
                </a:solidFill>
              </a:rPr>
              <a:t>- تبنى المدن الإسلامية من حيث الشكل مستديرة  مثل الكوفة وبغداد في العراق وصنعاء في اليمن وذلك تأثراً بمدائن فارس في العصر الساساني ،أو غير منتظمة مثل الرقة في العراق ،أو مستطيلة مثل القاهرة ،وقد تم إحاطة هذه المدن بالأسوار الدفاعية التي تفتح بها أبواب المدينة مثل السور الذي أقامه جوهر الصقلى من الطوب اللبن لمدينة القاهرة، ونظرا لنمو المدينة المتزايد فى مسطحها، بنى سور جديد من الحجر فى عهد الوزير بدر الدين الجمالى ولم يبق من السور الجديد إلا ثلاثة أبواب وجزء من السور هى باب الفتوح وباب النصر وباب زويله،وقد جهزت الأبواب والأسوار بفتحات وأبراج للحراسة.   </a:t>
            </a:r>
            <a:br>
              <a:rPr lang="ar-EG" sz="3200" dirty="0">
                <a:solidFill>
                  <a:prstClr val="white"/>
                </a:solidFill>
              </a:rPr>
            </a:br>
            <a:r>
              <a:rPr lang="ar-EG" sz="3200" dirty="0">
                <a:solidFill>
                  <a:prstClr val="white"/>
                </a:solidFill>
              </a:rPr>
              <a:t>- ومن أمثلة القلاع قلعة الجبل،وبرج الظفر،وقلعة قيتباى بالأسكندرية وغالباً ما تكون القلاع على تلة مرتفعة أو جبل عال، ومحاطة بسور خاص يتصل بالسور الأصلي للمدينة، ويدعمه عناصر دفاعية متنوعة كالبوابات المنكسرة والسرية والأبراج ذات المزاغل والسقاطات، مع إحاطة سور القصر من الخارج بخندق يملأ بالمياه عند الضرورة .</a:t>
            </a:r>
            <a:endParaRPr lang="ar-EG" dirty="0"/>
          </a:p>
        </p:txBody>
      </p:sp>
    </p:spTree>
    <p:extLst>
      <p:ext uri="{BB962C8B-B14F-4D97-AF65-F5344CB8AC3E}">
        <p14:creationId xmlns:p14="http://schemas.microsoft.com/office/powerpoint/2010/main" val="336931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91440"/>
            <a:ext cx="11756572" cy="6544491"/>
          </a:xfrm>
        </p:spPr>
        <p:txBody>
          <a:bodyPr>
            <a:normAutofit/>
          </a:bodyPr>
          <a:lstStyle/>
          <a:p>
            <a:r>
              <a:rPr lang="ar-SA" u="sng" dirty="0" smtClean="0"/>
              <a:t>مارستانات مصر</a:t>
            </a:r>
            <a:r>
              <a:rPr lang="ar-EG" u="sng" dirty="0" smtClean="0"/>
              <a:t>:</a:t>
            </a:r>
            <a:r>
              <a:rPr lang="en-US" dirty="0"/>
              <a:t/>
            </a:r>
            <a:br>
              <a:rPr lang="en-US" dirty="0"/>
            </a:br>
            <a:r>
              <a:rPr lang="ar-SA" u="sng" dirty="0"/>
              <a:t>البيمارستان العتيق</a:t>
            </a:r>
            <a:r>
              <a:rPr lang="ar-SA" dirty="0"/>
              <a:t>: </a:t>
            </a:r>
            <a:r>
              <a:rPr lang="ar-SA" sz="3600" dirty="0"/>
              <a:t>ويسمى أيضاً البيمارستان </a:t>
            </a:r>
            <a:r>
              <a:rPr lang="ar-EG" sz="3600" dirty="0" smtClean="0"/>
              <a:t>الأعلى أو الطولوني ا</a:t>
            </a:r>
            <a:r>
              <a:rPr lang="ar-SA" sz="3600" dirty="0" smtClean="0"/>
              <a:t>نشأه </a:t>
            </a:r>
            <a:r>
              <a:rPr lang="ar-SA" sz="3600" dirty="0"/>
              <a:t>أحمد بن طولون سنة 259هـ/872م في </a:t>
            </a:r>
            <a:r>
              <a:rPr lang="ar-SA" sz="3600" dirty="0" smtClean="0"/>
              <a:t>الفسطاط</a:t>
            </a:r>
            <a:r>
              <a:rPr lang="ar-EG" sz="3600" dirty="0" smtClean="0"/>
              <a:t>،</a:t>
            </a:r>
            <a:r>
              <a:rPr lang="ar-SA" sz="3600" dirty="0" smtClean="0"/>
              <a:t> ويقول القلقشندي عنه إنَّه أول بيمارستان </a:t>
            </a:r>
            <a:r>
              <a:rPr lang="ar-EG" sz="3600" dirty="0" smtClean="0"/>
              <a:t>متكامل </a:t>
            </a:r>
            <a:r>
              <a:rPr lang="ar-SA" sz="3600" dirty="0" smtClean="0"/>
              <a:t>بني في مصر، وقد وصفه وأشاد به ابن جبير في رحلته</a:t>
            </a:r>
            <a:r>
              <a:rPr lang="ar-SA" dirty="0" smtClean="0"/>
              <a:t>.</a:t>
            </a:r>
            <a:r>
              <a:rPr lang="en-US" dirty="0"/>
              <a:t/>
            </a:r>
            <a:br>
              <a:rPr lang="en-US" dirty="0"/>
            </a:br>
            <a:r>
              <a:rPr lang="ar-SA" u="sng" dirty="0"/>
              <a:t>البيمارستان الناصري: </a:t>
            </a:r>
            <a:r>
              <a:rPr lang="ar-SA" sz="3600" dirty="0"/>
              <a:t>ويسمى أيضاً البيمارستان </a:t>
            </a:r>
            <a:r>
              <a:rPr lang="ar-SA" sz="3600" dirty="0" smtClean="0"/>
              <a:t>الصلاحي</a:t>
            </a:r>
            <a:r>
              <a:rPr lang="ar-EG" sz="3600" dirty="0" smtClean="0"/>
              <a:t>،</a:t>
            </a:r>
            <a:r>
              <a:rPr lang="ar-SA" sz="3600" dirty="0" smtClean="0"/>
              <a:t>أنش</a:t>
            </a:r>
            <a:r>
              <a:rPr lang="ar-EG" sz="3600" dirty="0" smtClean="0"/>
              <a:t>ا</a:t>
            </a:r>
            <a:r>
              <a:rPr lang="ar-SA" sz="3600" dirty="0" smtClean="0"/>
              <a:t>ه </a:t>
            </a:r>
            <a:r>
              <a:rPr lang="ar-SA" sz="3600" dirty="0"/>
              <a:t>السلطان الناصر صلاح الدين الأيوبي عام 567هـ/1171م في القاهرة</a:t>
            </a:r>
            <a:r>
              <a:rPr lang="ar-SA" dirty="0"/>
              <a:t>. </a:t>
            </a:r>
            <a:r>
              <a:rPr lang="ar-EG" dirty="0" smtClean="0"/>
              <a:t/>
            </a:r>
            <a:br>
              <a:rPr lang="ar-EG" dirty="0" smtClean="0"/>
            </a:br>
            <a:r>
              <a:rPr lang="ar-SA" sz="3800" u="sng" dirty="0" smtClean="0"/>
              <a:t>البيمارستان المنصوري</a:t>
            </a:r>
            <a:r>
              <a:rPr lang="ar-SA" dirty="0" smtClean="0"/>
              <a:t>:</a:t>
            </a:r>
            <a:r>
              <a:rPr lang="ar-SA" sz="3600" dirty="0" smtClean="0"/>
              <a:t>ويسمى </a:t>
            </a:r>
            <a:r>
              <a:rPr lang="ar-SA" sz="3600" dirty="0"/>
              <a:t>أيضاً بيمارستان </a:t>
            </a:r>
            <a:r>
              <a:rPr lang="ar-SA" sz="3600" dirty="0" smtClean="0"/>
              <a:t>قلاوون</a:t>
            </a:r>
            <a:r>
              <a:rPr lang="ar-EG" sz="3600" dirty="0" smtClean="0"/>
              <a:t>،</a:t>
            </a:r>
            <a:r>
              <a:rPr lang="ar-SA" sz="3600" dirty="0" smtClean="0"/>
              <a:t>أمر </a:t>
            </a:r>
            <a:r>
              <a:rPr lang="ar-SA" sz="3600" dirty="0"/>
              <a:t>ببنائه </a:t>
            </a:r>
            <a:r>
              <a:rPr lang="ar-SA" sz="3400" dirty="0"/>
              <a:t>الملك المنصور </a:t>
            </a:r>
            <a:r>
              <a:rPr lang="ar-SA" sz="3600" dirty="0"/>
              <a:t>قلاوون </a:t>
            </a:r>
            <a:r>
              <a:rPr lang="ar-SA" sz="3600" dirty="0" smtClean="0"/>
              <a:t>الصالحي </a:t>
            </a:r>
            <a:r>
              <a:rPr lang="ar-SA" sz="3600" dirty="0"/>
              <a:t>الذي تولى سلطنة </a:t>
            </a:r>
            <a:r>
              <a:rPr lang="ar-SA" sz="3600" dirty="0" smtClean="0"/>
              <a:t>مصر</a:t>
            </a:r>
            <a:r>
              <a:rPr lang="ar-EG" dirty="0" smtClean="0"/>
              <a:t>.</a:t>
            </a:r>
            <a:r>
              <a:rPr lang="ar-SA" dirty="0" smtClean="0"/>
              <a:t> </a:t>
            </a:r>
            <a:endParaRPr lang="ar-EG" dirty="0"/>
          </a:p>
        </p:txBody>
      </p:sp>
    </p:spTree>
    <p:extLst>
      <p:ext uri="{BB962C8B-B14F-4D97-AF65-F5344CB8AC3E}">
        <p14:creationId xmlns:p14="http://schemas.microsoft.com/office/powerpoint/2010/main" val="203453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44137"/>
            <a:ext cx="11787050" cy="6048103"/>
          </a:xfrm>
        </p:spPr>
        <p:txBody>
          <a:bodyPr>
            <a:normAutofit/>
          </a:bodyPr>
          <a:lstStyle/>
          <a:p>
            <a:pPr algn="just" rtl="1"/>
            <a:r>
              <a:rPr lang="ar-EG" sz="3600" dirty="0" smtClean="0"/>
              <a:t>- </a:t>
            </a:r>
            <a:r>
              <a:rPr lang="ar-EG" sz="3200" dirty="0" smtClean="0"/>
              <a:t>اما تخطيط البيمارستان فكان عبارة عن مربع فتح بأحد أضلاعه المدخل وفي وسطه صحن به فسقية أو نافورة يحيط به ثلاث أو أربعة ايوانات مسقوفة بقباب مدببة كما تحتوي على قاعات كل قاعة مخصصة لمرض معين وقاعات</a:t>
            </a:r>
            <a:r>
              <a:rPr lang="ar-SA" sz="3200" dirty="0" smtClean="0"/>
              <a:t> </a:t>
            </a:r>
            <a:r>
              <a:rPr lang="ar-SA" sz="3200" dirty="0"/>
              <a:t>خاصة للناقهين من المرضى إلى أن يتم شفاؤهم، يحكي لهم فيها الحكايات </a:t>
            </a:r>
            <a:r>
              <a:rPr lang="ar-SA" sz="3200" dirty="0" smtClean="0"/>
              <a:t>المسلية</a:t>
            </a:r>
            <a:r>
              <a:rPr lang="ar-EG" sz="3200" dirty="0" smtClean="0"/>
              <a:t>،</a:t>
            </a:r>
            <a:r>
              <a:rPr lang="ar-EG" sz="3200" dirty="0"/>
              <a:t> وي</a:t>
            </a:r>
            <a:r>
              <a:rPr lang="ar-SA" sz="3200" dirty="0"/>
              <a:t>حتوي </a:t>
            </a:r>
            <a:r>
              <a:rPr lang="ar-EG" sz="3200" dirty="0"/>
              <a:t>البيمارستان </a:t>
            </a:r>
            <a:r>
              <a:rPr lang="ar-SA" sz="3200" dirty="0"/>
              <a:t>عل</a:t>
            </a:r>
            <a:r>
              <a:rPr lang="ar-EG" sz="3200" dirty="0"/>
              <a:t>ى </a:t>
            </a:r>
            <a:r>
              <a:rPr lang="ar-SA" sz="3200" dirty="0"/>
              <a:t>أقسام خاصة بالرجال، وأخري منفصلة خاصة </a:t>
            </a:r>
            <a:r>
              <a:rPr lang="ar-SA" sz="3200" dirty="0" smtClean="0"/>
              <a:t>بالنساء</a:t>
            </a:r>
            <a:r>
              <a:rPr lang="ar-EG" sz="3200" dirty="0" smtClean="0"/>
              <a:t>،</a:t>
            </a:r>
            <a:r>
              <a:rPr lang="ar-SA" sz="3200" dirty="0" smtClean="0"/>
              <a:t> </a:t>
            </a:r>
            <a:r>
              <a:rPr lang="ar-EG" sz="3200" dirty="0" smtClean="0"/>
              <a:t>و</a:t>
            </a:r>
            <a:r>
              <a:rPr lang="ar-SA" sz="3200" dirty="0" smtClean="0"/>
              <a:t>غرف للأطباء </a:t>
            </a:r>
            <a:r>
              <a:rPr lang="ar-SA" sz="3200" dirty="0"/>
              <a:t>للكشف على المرضى غير المنومين </a:t>
            </a:r>
            <a:r>
              <a:rPr lang="ar-EG" sz="3200" dirty="0" smtClean="0"/>
              <a:t>«</a:t>
            </a:r>
            <a:r>
              <a:rPr lang="ar-SA" sz="3200" dirty="0" smtClean="0"/>
              <a:t>عيادات </a:t>
            </a:r>
            <a:r>
              <a:rPr lang="ar-SA" sz="3200" dirty="0"/>
              <a:t>خارجية بلغة </a:t>
            </a:r>
            <a:r>
              <a:rPr lang="ar-SA" sz="3200" dirty="0" smtClean="0"/>
              <a:t>العصر</a:t>
            </a:r>
            <a:r>
              <a:rPr lang="ar-EG" sz="3200" dirty="0" smtClean="0"/>
              <a:t>»،و</a:t>
            </a:r>
            <a:r>
              <a:rPr lang="ar-SA" sz="3200" dirty="0" smtClean="0"/>
              <a:t>قاعة محا</a:t>
            </a:r>
            <a:r>
              <a:rPr lang="ar-EG" sz="3200" dirty="0" smtClean="0"/>
              <a:t>ض</a:t>
            </a:r>
            <a:r>
              <a:rPr lang="ar-SA" sz="3200" dirty="0" smtClean="0"/>
              <a:t>رات </a:t>
            </a:r>
            <a:r>
              <a:rPr lang="ar-SA" sz="3200" dirty="0"/>
              <a:t>يلقي فيها رئيس الأطباء دروسه ويجتمع فيها مع </a:t>
            </a:r>
            <a:r>
              <a:rPr lang="ar-SA" sz="3200" dirty="0" smtClean="0"/>
              <a:t>تلاميذه</a:t>
            </a:r>
            <a:r>
              <a:rPr lang="ar-EG" sz="3200" dirty="0"/>
              <a:t> </a:t>
            </a:r>
            <a:r>
              <a:rPr lang="ar-EG" sz="3200" dirty="0" smtClean="0"/>
              <a:t>،و</a:t>
            </a:r>
            <a:r>
              <a:rPr lang="ar-SA" sz="3200" dirty="0" smtClean="0"/>
              <a:t>مكتبة </a:t>
            </a:r>
            <a:r>
              <a:rPr lang="ar-SA" sz="3200" dirty="0"/>
              <a:t>تضم الكتب والمعارف </a:t>
            </a:r>
            <a:r>
              <a:rPr lang="ar-SA" sz="3200" dirty="0" smtClean="0"/>
              <a:t>الطبية</a:t>
            </a:r>
            <a:r>
              <a:rPr lang="ar-EG" sz="3200" dirty="0" smtClean="0"/>
              <a:t>،و</a:t>
            </a:r>
            <a:r>
              <a:rPr lang="ar-SA" sz="3200" dirty="0" smtClean="0"/>
              <a:t>مطبخ </a:t>
            </a:r>
            <a:r>
              <a:rPr lang="ar-SA" sz="3200" dirty="0"/>
              <a:t>لطبخ الأغذية الصحية، حيث كان الغذاء أحد طرق </a:t>
            </a:r>
            <a:r>
              <a:rPr lang="ar-SA" sz="3200" dirty="0" smtClean="0"/>
              <a:t>العلاج</a:t>
            </a:r>
            <a:r>
              <a:rPr lang="ar-EG" sz="3200" dirty="0" smtClean="0"/>
              <a:t> </a:t>
            </a:r>
            <a:r>
              <a:rPr lang="ar-SA" sz="3200" dirty="0" smtClean="0"/>
              <a:t>الرئيسية،وكذلك</a:t>
            </a:r>
            <a:r>
              <a:rPr lang="ar-SA" sz="3200" dirty="0"/>
              <a:t> لتجهيز الأشربة وغيرها من المواد </a:t>
            </a:r>
            <a:r>
              <a:rPr lang="ar-SA" sz="3200" dirty="0" smtClean="0"/>
              <a:t>العلاجية</a:t>
            </a:r>
            <a:r>
              <a:rPr lang="ar-EG" sz="3200" dirty="0" smtClean="0"/>
              <a:t>،وصيدلية لتحضير الأدوية ،ومخازن ،وقاعة لغسل الموتى،ومصلى مسجد</a:t>
            </a:r>
            <a:r>
              <a:rPr lang="ar-EG" sz="3200" dirty="0"/>
              <a:t> </a:t>
            </a:r>
            <a:r>
              <a:rPr lang="ar-EG" sz="3200" dirty="0" smtClean="0"/>
              <a:t>،و</a:t>
            </a:r>
            <a:r>
              <a:rPr lang="ar-SA" sz="3000" dirty="0"/>
              <a:t>مراحيض </a:t>
            </a:r>
            <a:r>
              <a:rPr lang="ar-SA" sz="3200" dirty="0" smtClean="0"/>
              <a:t>وحمامات</a:t>
            </a:r>
            <a:r>
              <a:rPr lang="ar-EG" sz="3200" dirty="0" smtClean="0"/>
              <a:t>،بالإضافة إلى الباحات والأفنية والحدائق،والكثير من</a:t>
            </a:r>
            <a:r>
              <a:rPr lang="en-US" sz="3200" dirty="0"/>
              <a:t> </a:t>
            </a:r>
            <a:r>
              <a:rPr lang="ar-SA" sz="3200" dirty="0" smtClean="0"/>
              <a:t>هذه </a:t>
            </a:r>
            <a:r>
              <a:rPr lang="ar-SA" sz="3000" dirty="0"/>
              <a:t>البيمارستانات</a:t>
            </a:r>
            <a:r>
              <a:rPr lang="ar-SA" sz="3200" dirty="0"/>
              <a:t> كانت تحتوي على سكن للعاملين فيه</a:t>
            </a:r>
            <a:r>
              <a:rPr lang="ar-EG" sz="3600" dirty="0"/>
              <a:t>.</a:t>
            </a:r>
          </a:p>
        </p:txBody>
      </p:sp>
    </p:spTree>
    <p:extLst>
      <p:ext uri="{BB962C8B-B14F-4D97-AF65-F5344CB8AC3E}">
        <p14:creationId xmlns:p14="http://schemas.microsoft.com/office/powerpoint/2010/main" val="331252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تاريخ 6\صور تاريخ فن 6\دهليز او ممر منكسر حمام السلطان إينا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418" y="633549"/>
            <a:ext cx="35052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تاريخ 6\صور تاريخ فن 6\غرفة الاستقبال او الغرفة الاولىحمام السلطان إينا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23" y="1018771"/>
            <a:ext cx="6741568" cy="448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86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3570" y="5922220"/>
            <a:ext cx="1701107" cy="707886"/>
          </a:xfrm>
          <a:prstGeom prst="rect">
            <a:avLst/>
          </a:prstGeom>
        </p:spPr>
        <p:txBody>
          <a:bodyPr wrap="none">
            <a:spAutoFit/>
          </a:bodyPr>
          <a:lstStyle/>
          <a:p>
            <a:r>
              <a:rPr lang="ar-EG" sz="4000" b="1" dirty="0" smtClean="0"/>
              <a:t>شخشيخة</a:t>
            </a:r>
            <a:endParaRPr lang="ar-EG" sz="4000" b="1" dirty="0"/>
          </a:p>
        </p:txBody>
      </p:sp>
      <p:pic>
        <p:nvPicPr>
          <p:cNvPr id="6" name="Picture 5" descr="D:\تاريخ 6\صور تاريخ فن 6\شخشيخة.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2988" y="201041"/>
            <a:ext cx="7027816" cy="5472984"/>
          </a:xfrm>
          <a:prstGeom prst="rect">
            <a:avLst/>
          </a:prstGeom>
          <a:noFill/>
          <a:ln>
            <a:noFill/>
          </a:ln>
        </p:spPr>
      </p:pic>
    </p:spTree>
    <p:extLst>
      <p:ext uri="{BB962C8B-B14F-4D97-AF65-F5344CB8AC3E}">
        <p14:creationId xmlns:p14="http://schemas.microsoft.com/office/powerpoint/2010/main" val="289245775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تاريخ 6\صور تاريخ فن 6\(اينال)حمام عام.jpg"/>
          <p:cNvPicPr>
            <a:picLocks noChangeAspect="1" noChangeArrowheads="1"/>
          </p:cNvPicPr>
          <p:nvPr/>
        </p:nvPicPr>
        <p:blipFill rotWithShape="1">
          <a:blip r:embed="rId2">
            <a:extLst>
              <a:ext uri="{28A0092B-C50C-407E-A947-70E740481C1C}">
                <a14:useLocalDpi xmlns:a14="http://schemas.microsoft.com/office/drawing/2010/main" val="0"/>
              </a:ext>
            </a:extLst>
          </a:blip>
          <a:srcRect l="6315" r="22634"/>
          <a:stretch/>
        </p:blipFill>
        <p:spPr bwMode="auto">
          <a:xfrm>
            <a:off x="7027817" y="1084217"/>
            <a:ext cx="4382715" cy="41077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تاريخ 6\صور تاريخ فن 6\حمام سنان باشا.شارع السنانية .بولاق ابو العل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845558"/>
            <a:ext cx="4585063" cy="458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0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تاريخ 5\صور تاريخ 5(1)\الحماما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428" y="1318804"/>
            <a:ext cx="6133826" cy="4089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1611" y="1253214"/>
            <a:ext cx="5230314" cy="4206784"/>
          </a:xfrm>
          <a:prstGeom prst="rect">
            <a:avLst/>
          </a:prstGeom>
          <a:noFill/>
          <a:ln>
            <a:noFill/>
          </a:ln>
        </p:spPr>
      </p:pic>
    </p:spTree>
    <p:extLst>
      <p:ext uri="{BB962C8B-B14F-4D97-AF65-F5344CB8AC3E}">
        <p14:creationId xmlns:p14="http://schemas.microsoft.com/office/powerpoint/2010/main" val="392464820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20440556</TotalTime>
  <Words>289</Words>
  <Application>Microsoft Office PowerPoint</Application>
  <PresentationFormat>Custom</PresentationFormat>
  <Paragraphs>35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Vapor Trail</vt:lpstr>
      <vt:lpstr>الفرقة الثالثة تاريخ فن6 </vt:lpstr>
      <vt:lpstr>ب – العمارة المدنية : العمارة المدنية كثيرة ومتنوعة وتنقسم إلى عمارة خدمية وعمارة سكنية . 1-العمارة الخدمية : هى عبارة عن مباني خدمية تخدم قطاع كبير من السكان وتشمل البيمارستانات والحمامات العامة والمنشأت التجارية والأسبلة .  البيمارستانات : اعتنى الإسلام بصحة الأبدان، وحث على الاستشفاء ومعالجة الأمراض ،وكان من أثر ذلك اهتمام السلاطين ببناء البيمارستانات وتوفير ما يُحتاج إليه من أطباء وأدوية وأدوات طبية، ومن أشهر البيمارستانات في العالم الإسلامي بيمارستان السلطان قلاوون بالقاهرة،وبيمارستان النوري بدمشق، والبيمارستان الموحدي بمراكش. - البيمارستان كلمة فارسية  تتكون من "بيمار"ومعناها المريض و"ستان"ومعناها دار وبذلك يكون المعنى دار لمعالجة المرضى دون التمييز بين الغني والفقير أو الكبير والصغير تماشياً مع تعاليم الاسلام ، واختصر هذا الاسم فيما بعد إلى مارستان.</vt:lpstr>
      <vt:lpstr>  - للبيمارستانات نوعان بيمارستانات ثابتة وهي التي تكون مبنية ولا يمكن نقلها وكانت منتشرة في أكثر المدن الإسلامية وخاصة في المدن الكبرى،وبيمارستانات متنقلة وهي ما يمكن نقلها من مكان لآخر، وكانت تجهز في الحالات الآتية: في حالة الحروب والنزاعات المسلحة، وعند تفشي الأمراض والأوبئة في بعض الجهات من البلاد، وفي معالجة من في السجون، ولمرافقة المواكب السلطانية وخاصة في دولة المماليك ، وذلك مثل خيمة السيدة رفيدة أثناء حياه الرسول صلى الله عليه وسلم التي عالجت فيها الجرحى في غزوة الخندق في خيمة أُعدت خصيصاً لعلاجهم ،وبالتالي فأن الرسول هو أول من أمر بأنشاء المستشفى  الحربي المتنقل. - أول من بنى البيمارستان في الإسلام هو الوليد بن عبد الملك في دمشق وسمى بأسمه وعين به الأطباء وأجرى على المرضى الارزاق وأمر بعلاج وحجز المجذومين لكي لا يخرجوا وقدم المعونة والعلاج بالمجان، وأحضر الاطباء والمعالجين واجزل لهم العطاء. -وعرفت مصر البيمارستان في عهد الدولة الأموية وهو بيمارستان في زقاق القناديل بالفسطاط ،وكان يلحق بالبيمارستان مدرسة للطب .  </vt:lpstr>
      <vt:lpstr>مارستانات مصر: البيمارستان العتيق: ويسمى أيضاً البيمارستان الأعلى أو الطولوني انشأه أحمد بن طولون سنة 259هـ/872م في الفسطاط، ويقول القلقشندي عنه إنَّه أول بيمارستان متكامل بني في مصر، وقد وصفه وأشاد به ابن جبير في رحلته. البيمارستان الناصري: ويسمى أيضاً البيمارستان الصلاحي،أنشاه السلطان الناصر صلاح الدين الأيوبي عام 567هـ/1171م في القاهرة.  البيمارستان المنصوري:ويسمى أيضاً بيمارستان قلاوون،أمر ببنائه الملك المنصور قلاوون الصالحي الذي تولى سلطنة مصر. </vt:lpstr>
      <vt:lpstr>- اما تخطيط البيمارستان فكان عبارة عن مربع فتح بأحد أضلاعه المدخل وفي وسطه صحن به فسقية أو نافورة يحيط به ثلاث أو أربعة ايوانات مسقوفة بقباب مدببة كما تحتوي على قاعات كل قاعة مخصصة لمرض معين وقاعات خاصة للناقهين من المرضى إلى أن يتم شفاؤهم، يحكي لهم فيها الحكايات المسلية، ويحتوي البيمارستان على أقسام خاصة بالرجال، وأخري منفصلة خاصة بالنساء، وغرف للأطباء للكشف على المرضى غير المنومين «عيادات خارجية بلغة العصر»،وقاعة محاضرات يلقي فيها رئيس الأطباء دروسه ويجتمع فيها مع تلاميذه ،ومكتبة تضم الكتب والمعارف الطبية،ومطبخ لطبخ الأغذية الصحية، حيث كان الغذاء أحد طرق العلاج الرئيسية،وكذلك لتجهيز الأشربة وغيرها من المواد العلاجية،وصيدلية لتحضير الأدوية ،ومخازن ،وقاعة لغسل الموتى،ومصلى مسجد ،ومراحيض وحمامات،بالإضافة إلى الباحات والأفنية والحدائق،والكثير من هذه البيمارستانات كانت تحتوي على سكن للعاملين فيه.</vt:lpstr>
      <vt:lpstr>PowerPoint Presentation</vt:lpstr>
      <vt:lpstr>PowerPoint Presentation</vt:lpstr>
      <vt:lpstr>PowerPoint Presentation</vt:lpstr>
      <vt:lpstr>PowerPoint Presentation</vt:lpstr>
      <vt:lpstr>PowerPoint Presentation</vt:lpstr>
      <vt:lpstr>PowerPoint Presentation</vt:lpstr>
      <vt:lpstr>الحمامات العامة: -حظي الحمّام العام بأهمية كبيرة في العمارة الإسلامية،فكان يحتل المرتبة الثانية بعدالمسجد الجامع، وهو من المنشأت الخدمية العامة التي تميزت بها الحضارة الإسلامية ، فانتشرت الحمامات العامة في كل ربوع البلاد، وأبدع في بنائها الحكام،وأصبحت جزءاً أصيلاً من حياة الناس لأسباب متعددة ،على رأسها أولوية النظافة وأهميتها وطهارة البدن باعتبارها شرطاً أساسياً للصلاة. - استعار المعماري المسلم الحمامات العامة من العمارة البيزنطية والرومانية والتي تتكون من ثلاث حجرات الباردة والدافئة والساخنة . -ازدهرت الحمامات في مصر خلال فترة العصر الإسلامي وكان لها دور مهم على مستويات متعددة إلى جانب دورها الأساسي، فالحمام في القاهرة القديمة ليس مجرد مكان للاغتسال، بل له دور في الحياة الاجتماعية والسياسية والاقتصادية، فهي آنذاك تمثل ما يشبه النوادي الاجتماعية حالياً كونها مكاناً يلتقي فيه أهل الحي ومنها ما هو مخصص للرجال وآخر للنساء، وما هو مشترك بينهما.  - شيّد عمرو بن العاص أوّل الحمامات الإسلامية بسويقة المغاربة في الفسطاط أطلقوا عليه اسم حمام الفأر لصغر حجمه ،ولكن العصر الذهبي للحمامات العامة في مصر بدأ في زمن العثمانيين الذين  عليها يطلقون عليها «الطبيب الأبكم» لأن المعالجين كانوا يستخدمون بها الأعشاب الطبية والزيوت لعلاج المفاصل والالتهابات وبعض أمراض الجلد دون أن يتحدثوا.</vt:lpstr>
      <vt:lpstr> - أما بالنسبة للتخطيط المعماري للحمامات الإسلامية فكانت تشتمل عادة على مدخل ضيق حتى لا تدخل تيا ارت الهواء إلي داخل الحمام فتؤذى المستحمين،ويؤدى هذا المدخل إلي دهليز منكسر فى نهايته يوجد القسم الأول من أقسام الحمام الثلاثة وهو المسلخ وهو المكان المعد لخلع الملابس، وفيه شخص مسؤول عن حفظ متعلقات الزائرين وتوزيع أدوات الاستحمام عليهم،وهو عبارة عن حجرة مربعة أو مستطيلة بوسطها فسقية ومسقوفة بشخشيخة، يليه ما يسمى ببيت أول حرارة، وهو المكان المعد لجلوس المستحم ليعتاد جسمه على الحرارة قبل الاستحمام وبعده ليقيه من نزلات البرد والأمراض وهذه الحجرة مسقوفة بقبه مرصعة بالزجاج الملون ، ثم بيت الحرارة وهو القاعة الأساسية فيه حيث المغاطس والأحواض يتوسطها حوض من الرخام فيه ماء شديد السخونة وهذه الحجرة ايضاً مسقوفة بقبه مرصعة بالزجاج الملون، وأخيراً المستوقد الذي توقد فيه النار الضرورية لتسخين الماء،وساقيه لمد الحمام بالمياه. - والشخص الذي يعمل في الحمامات يطلق عليه اسم الحمامي وظيفته مساعدة الزبائن والقيام بأعمال التدليك وغيرها، عدا أن لها أغراضاً أخرى علاجية يقصدها الناس للاستشفاء، إضافة إلى أن الحمامات أحياناً كانت تقدم بعض الخدمات التجميلية مثل قص الشعر أو حلاقة الذقن .  </vt:lpstr>
      <vt:lpstr>PowerPoint Presentation</vt:lpstr>
      <vt:lpstr>PowerPoint Presentation</vt:lpstr>
      <vt:lpstr>PowerPoint Presentation</vt:lpstr>
      <vt:lpstr>المنشأت التجارية: - وجدت المنشأت التجارية بين المدن وداخلها لاستقبال التجار المسلمين وحفظ بضائعهم وتوفير أماكن لإقامتهم ويفد عليهم تجار الأسواق لشراء حاجياتهم لعرضها في حوانيتهم ،وفي بعض الأحيان يتم تصريف البضاعة عن طريق وكيل للتجار ينوب عنهم فى تصريف التجارة ويقوم بكل الأعمال المصرفية والتجارية ، ومنها جاء اسم الوكالة،ولها عدة أسماء منها الخانات والتي وجدت في شرق العالم الإسلامي ،والقياسر وجدت في بلاد الشام وجنوب أوربا ،والفنادق وجدت في غرب العالم الإسلامي ،أما السماسر وجدت في اليمن ،والوكالة والتربيعة (صورة مبسطة للوكالة يخصص أصلا للصناع وأصحاب الحرف ويتكون من دور أرضي يضم وِرَشًا ومحلات، وطابقين علويين عبارة عن شقق منفصلة مكونة من حجرة أو حجرتين، وصالة معيشة ومطبخ ودورة مياه لسكن عائلات الصناع أصحاب هذه المحلات)وجدت في مصر ، والسوق والسويقات وجدت في جميع أنحاء العالم الإسلامي.  - تشمل المنشأت التجارية على صحن أوسط يلتف حوله مجموعة من الحواصل (المخازن) لحفظ بضائع التجار في الطابق الأرضي ، بينما الطابق الثاني قد يكون مكمل للطابق الأرضي (يحتوي على حواصل)أو قد يحتوي على مجموعة من الطباق أو الاروقة السكنية لسكن التجار أثناء إقامتهم في تلك المنشأة ، إذا كانت تلك المنشأة توجد داخل المدن توجد في واجهتها بعض الدكاكين لعرض ما بها من بضائع للمارة ، وقد يلحق بتلك المنشأت أسبلة وأحواض لسقي الدواب ولمد القائمين بالمياة اللازمة وكتاب وصالات تؤجر لأغراض الصناعة والحرف ، وقد تخصصت بعض المنشأت في بيع سلعة واحدة مثل وكالة الزيت أوالسكر .</vt:lpstr>
      <vt:lpstr>PowerPoint Presentation</vt:lpstr>
      <vt:lpstr>PowerPoint Presentation</vt:lpstr>
      <vt:lpstr>PowerPoint Presentation</vt:lpstr>
      <vt:lpstr>PowerPoint Presentation</vt:lpstr>
      <vt:lpstr>- الأسبلة: -هى وقف لسقي الماء لعابري السبيل والمارة مجاناً رغبة في الأجر ، أو لغاية سياسية لتبدو كمكرمة من صاحب السبيل وخصوصا و أن المياة لم تكن متاحة في مصر والبلاد الإسلامية طوال أيام العام حيث كان ينقطع الماء في الأيام التي يجف فيها النيل بفعل مواعيد الفيضان ،وكانت توجد في الأماكن الأهلة بالسكان كالأسواق والأحياء التجارية والصناعية  إما ضمن مجموعة معمارية كعنصر معماري من عناصرها المتعدده كالمسجد أو المدرسة أو الخانقاه وغيرها ثم غدت مستقلة ،ويلحق بها أحياناً خاصة في مصر بناء لتحفيظ القرآن الكريم (كتاب) وتعلم مبادئ القراءة والكتابة.     - تملأ الأسبلة بواسطة السقائين أيام فيضان النهر . </vt:lpstr>
      <vt:lpstr>  - يتكون السبيل من ثلاثة طوابق إذا كان يلحق به كتاب، الطابق الأول يوجد تحت سطح (تخوم) الأرض وكان غاية في التعقيد المعماري ،لأن هذا الطابق كان هو الخزان أو الصهريج الذي سوف يمتلىء بالمياه التي تكفي لأن يقوم السبيل بمهامه في السقاية ، وكان يوجد في مدخل السبيل ساقية أو آلة لرفع المياه من البئر الي غرفة السقايه وهى الطابق الثاني الذي يرتفع عن سطح الأرض وتسمى حجرة التسبيل أو المزملة لتوزيع الماء على الراغبين ويقوم المزملاتي (الشخص المعين من قبل منشئ السبيل لرفع المياه من فتحة البئر) برفع الماء من البئر بواسطة قنوات يجرى تحت البلاط المصنوع من الحجر الصلب وينتهي الماء إلى فتحات معدة لرفع الماء لتصب علي لوح رخامي مزخرف يسمي الشاذروان ، ثم تهبط من هذا اللوح الرخامي الي مجاري خاصة تجتاز غرفة السقاية إلي (واجهة السبيل) شبابيك التسبيل وبأسفلها من الداخل أحواض من الرخام تملأ بالماء العذب من الصهريج وكانت تصنع تلك النوافذ من النحاس، وقد أبدع الفنان المسلم في أشكال وزخارف تلك النوافذ ،اما الطابق الثالث فيخصص للمزملاتي أو قاعة للتعليم والتي أطلق عليها في العصر المملوكي مكتب تعليم الصبيان والتي عرفت فيما بعد بالكتاب.  </vt:lpstr>
      <vt:lpstr>PowerPoint Presentation</vt:lpstr>
      <vt:lpstr>PowerPoint Presentation</vt:lpstr>
      <vt:lpstr>PowerPoint Presentation</vt:lpstr>
      <vt:lpstr>  2- العمارة السكنية :  تشمل العمارة السكنية البيوت والقصور والمنازل والاروقة السكنية والرباع وغيرها. - من أمثلة العمارة السكنية في العصر الفاطمي القصر الشرقي الكبير الذي وضع حجر اساسه جوهر الصقلي للخليفة المعز لدين الله الفاطمي ويحتوي هذا القصر على تسعة أبواب ثلاثة في الحائط الغربي هي باب الزهومة، وباب الذهب وباب البحر، ومثلها في الحائط الشرقي هي باب قصر الشوك، وباب الزمرد، وباب العيد، واثنان في الحائط الجنوبي هما باب الديلم، وباب تربة الزعفران، وواحد في الحائط الشمالي هو باب الريح، وكان أعظمها وأكبرها هو باب الذهب الواقع في وسط الواجهة الرئيسة للقصر. - تحتوي بيوت العصر العثماني على قسمين الحرملك والسلاملك مثل بيت الكريتلية بجوار جامع أحمد بن طولون .  </vt:lpstr>
      <vt:lpstr>- اما الرباع هي منازل جماعية للاشخاص ذوي الدخل المحدود أو التجار وأسرهم ولها مدخل منفصل، وجدت أعلى الوكائل أو قائمة بذاتها وهى عبارة عن صحن أوسط يلتف حوله الطباق السكنية التي تتكون من ثلاث أو أربعة طوابق كل طابق يتكون من إيوان وقاعة وملحقات .  - من العناصر التي تميزت بها العمارة السكنية الإسلامية المدخل المنكسر لتحقيق الخصوصية الكاملة لداخل المسكن حيث يمر الداخل للمسكن عبرالمدخل ثم يتجه يمينا أو يسارا إلى فراغ يؤدى إلى الصحن المتوسط ومنه يتم الانتقال لباقى عناصرالمسكن. - ظهر فى هذا العصرالفاطمي استخدام فكرة القاعة وهى تتكون من دورقاعة وإيوانين وشخشيخة.</vt:lpstr>
      <vt:lpstr>PowerPoint Presentation</vt:lpstr>
      <vt:lpstr>PowerPoint Presentation</vt:lpstr>
      <vt:lpstr>ج- العمارة الحربية : - تشمل العمارة الحربية المدن المعسكرات والاسوار الدفاعية والابراج والأربطة والقلاع. - تبنى المدن الإسلامية من حيث الشكل مستديرة  مثل الكوفة وبغداد في العراق وصنعاء في اليمن وذلك تأثراً بمدائن فارس في العصر الساساني ،أو غير منتظمة مثل الرقة في العراق ،أو مستطيلة مثل القاهرة ،وقد تم إحاطة هذه المدن بالأسوار الدفاعية التي تفتح بها أبواب المدينة مثل السور الذي أقامه جوهر الصقلى من الطوب اللبن لمدينة القاهرة، ونظرا لنمو المدينة المتزايد فى مسطحها، بنى سور جديد من الحجر فى عهد الوزير بدر الدين الجمالى ولم يبق من السور الجديد إلا ثلاثة أبواب وجزء من السور هى باب الفتوح وباب النصر وباب زويله،وقد جهزت الأبواب والأسوار بفتحات وأبراج للحراسة.    - ومن أمثلة القلاع قلعة الجبل،وبرج الظفر،وقلعة قيتباى بالأسكندرية وغالباً ما تكون القلاع على تلة مرتفعة أو جبل عال، ومحاطة بسور خاص يتصل بالسور الأصلي للمدينة، ويدعمه عناصر دفاعية متنوعة كالبوابات المنكسرة والسرية والأبراج ذات المزاغل والسقاطات، مع إحاطة سور القصر من الخارج بخندق يملأ بالمياه عند الضرورة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فن 5 المحاضرة الثانية عشر </dc:title>
  <dc:creator>Windows 10</dc:creator>
  <cp:lastModifiedBy>Windows 7</cp:lastModifiedBy>
  <cp:revision>604</cp:revision>
  <dcterms:created xsi:type="dcterms:W3CDTF">2021-01-04T12:13:27Z</dcterms:created>
  <dcterms:modified xsi:type="dcterms:W3CDTF">2021-05-16T17:28:04Z</dcterms:modified>
</cp:coreProperties>
</file>