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0"/>
  </p:notesMasterIdLst>
  <p:sldIdLst>
    <p:sldId id="261" r:id="rId2"/>
    <p:sldId id="262" r:id="rId3"/>
    <p:sldId id="263" r:id="rId4"/>
    <p:sldId id="268" r:id="rId5"/>
    <p:sldId id="267" r:id="rId6"/>
    <p:sldId id="344" r:id="rId7"/>
    <p:sldId id="345" r:id="rId8"/>
    <p:sldId id="346" r:id="rId9"/>
    <p:sldId id="271" r:id="rId10"/>
    <p:sldId id="321" r:id="rId11"/>
    <p:sldId id="266" r:id="rId12"/>
    <p:sldId id="322" r:id="rId13"/>
    <p:sldId id="272" r:id="rId14"/>
    <p:sldId id="323" r:id="rId15"/>
    <p:sldId id="347" r:id="rId16"/>
    <p:sldId id="348" r:id="rId17"/>
    <p:sldId id="349" r:id="rId18"/>
    <p:sldId id="351" r:id="rId19"/>
    <p:sldId id="353" r:id="rId20"/>
    <p:sldId id="352" r:id="rId21"/>
    <p:sldId id="277" r:id="rId22"/>
    <p:sldId id="281" r:id="rId23"/>
    <p:sldId id="324" r:id="rId24"/>
    <p:sldId id="325" r:id="rId25"/>
    <p:sldId id="326" r:id="rId26"/>
    <p:sldId id="327" r:id="rId27"/>
    <p:sldId id="280" r:id="rId28"/>
    <p:sldId id="328" r:id="rId29"/>
    <p:sldId id="282" r:id="rId30"/>
    <p:sldId id="283" r:id="rId31"/>
    <p:sldId id="284" r:id="rId32"/>
    <p:sldId id="285" r:id="rId33"/>
    <p:sldId id="286" r:id="rId34"/>
    <p:sldId id="287" r:id="rId35"/>
    <p:sldId id="288" r:id="rId36"/>
    <p:sldId id="289" r:id="rId37"/>
    <p:sldId id="291" r:id="rId38"/>
    <p:sldId id="292" r:id="rId39"/>
    <p:sldId id="329" r:id="rId40"/>
    <p:sldId id="293" r:id="rId41"/>
    <p:sldId id="330" r:id="rId42"/>
    <p:sldId id="298" r:id="rId43"/>
    <p:sldId id="297" r:id="rId44"/>
    <p:sldId id="299" r:id="rId45"/>
    <p:sldId id="300" r:id="rId46"/>
    <p:sldId id="318" r:id="rId47"/>
    <p:sldId id="319" r:id="rId48"/>
    <p:sldId id="331" r:id="rId49"/>
    <p:sldId id="301" r:id="rId50"/>
    <p:sldId id="302" r:id="rId51"/>
    <p:sldId id="334" r:id="rId52"/>
    <p:sldId id="332" r:id="rId53"/>
    <p:sldId id="316" r:id="rId54"/>
    <p:sldId id="335" r:id="rId55"/>
    <p:sldId id="336" r:id="rId56"/>
    <p:sldId id="303" r:id="rId57"/>
    <p:sldId id="337" r:id="rId58"/>
    <p:sldId id="306" r:id="rId59"/>
    <p:sldId id="307" r:id="rId60"/>
    <p:sldId id="339" r:id="rId61"/>
    <p:sldId id="338" r:id="rId62"/>
    <p:sldId id="308" r:id="rId63"/>
    <p:sldId id="354" r:id="rId64"/>
    <p:sldId id="355" r:id="rId65"/>
    <p:sldId id="356" r:id="rId66"/>
    <p:sldId id="357" r:id="rId67"/>
    <p:sldId id="367" r:id="rId68"/>
    <p:sldId id="359" r:id="rId69"/>
    <p:sldId id="360" r:id="rId70"/>
    <p:sldId id="361" r:id="rId71"/>
    <p:sldId id="362" r:id="rId72"/>
    <p:sldId id="363" r:id="rId73"/>
    <p:sldId id="364" r:id="rId74"/>
    <p:sldId id="310" r:id="rId75"/>
    <p:sldId id="311" r:id="rId76"/>
    <p:sldId id="340" r:id="rId77"/>
    <p:sldId id="312" r:id="rId78"/>
    <p:sldId id="317" r:id="rId79"/>
    <p:sldId id="341" r:id="rId80"/>
    <p:sldId id="269" r:id="rId81"/>
    <p:sldId id="270" r:id="rId82"/>
    <p:sldId id="342" r:id="rId83"/>
    <p:sldId id="273" r:id="rId84"/>
    <p:sldId id="274" r:id="rId85"/>
    <p:sldId id="343" r:id="rId86"/>
    <p:sldId id="320" r:id="rId87"/>
    <p:sldId id="275" r:id="rId88"/>
    <p:sldId id="276" r:id="rId8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howGuides="1">
      <p:cViewPr varScale="1">
        <p:scale>
          <a:sx n="86" d="100"/>
          <a:sy n="86" d="100"/>
        </p:scale>
        <p:origin x="11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B84F4F-1BCA-4115-9BAB-5DEE9DAE8F07}" type="datetimeFigureOut">
              <a:rPr lang="ar-EG" smtClean="0"/>
              <a:pPr/>
              <a:t>12/09/1441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106094-3E9D-4435-8C8B-870238185104}" type="slidenum">
              <a:rPr lang="ar-EG" smtClean="0"/>
              <a:pPr/>
              <a:t>‹#›</a:t>
            </a:fld>
            <a:endParaRPr lang="ar-EG"/>
          </a:p>
        </p:txBody>
      </p:sp>
    </p:spTree>
    <p:extLst>
      <p:ext uri="{BB962C8B-B14F-4D97-AF65-F5344CB8AC3E}">
        <p14:creationId xmlns:p14="http://schemas.microsoft.com/office/powerpoint/2010/main" val="28623114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13</a:t>
            </a:fld>
            <a:endParaRPr lang="ar-EG"/>
          </a:p>
        </p:txBody>
      </p:sp>
    </p:spTree>
    <p:extLst>
      <p:ext uri="{BB962C8B-B14F-4D97-AF65-F5344CB8AC3E}">
        <p14:creationId xmlns:p14="http://schemas.microsoft.com/office/powerpoint/2010/main" val="128539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14</a:t>
            </a:fld>
            <a:endParaRPr lang="ar-EG"/>
          </a:p>
        </p:txBody>
      </p:sp>
    </p:spTree>
    <p:extLst>
      <p:ext uri="{BB962C8B-B14F-4D97-AF65-F5344CB8AC3E}">
        <p14:creationId xmlns:p14="http://schemas.microsoft.com/office/powerpoint/2010/main" val="407519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200017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18</a:t>
            </a:fld>
            <a:endParaRPr lang="ar-EG"/>
          </a:p>
        </p:txBody>
      </p:sp>
    </p:spTree>
    <p:extLst>
      <p:ext uri="{BB962C8B-B14F-4D97-AF65-F5344CB8AC3E}">
        <p14:creationId xmlns:p14="http://schemas.microsoft.com/office/powerpoint/2010/main" val="402704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22</a:t>
            </a:fld>
            <a:endParaRPr lang="ar-EG"/>
          </a:p>
        </p:txBody>
      </p:sp>
    </p:spTree>
    <p:extLst>
      <p:ext uri="{BB962C8B-B14F-4D97-AF65-F5344CB8AC3E}">
        <p14:creationId xmlns:p14="http://schemas.microsoft.com/office/powerpoint/2010/main" val="4003689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23</a:t>
            </a:fld>
            <a:endParaRPr lang="ar-EG"/>
          </a:p>
        </p:txBody>
      </p:sp>
    </p:spTree>
    <p:extLst>
      <p:ext uri="{BB962C8B-B14F-4D97-AF65-F5344CB8AC3E}">
        <p14:creationId xmlns:p14="http://schemas.microsoft.com/office/powerpoint/2010/main" val="4214127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24</a:t>
            </a:fld>
            <a:endParaRPr lang="ar-EG"/>
          </a:p>
        </p:txBody>
      </p:sp>
    </p:spTree>
    <p:extLst>
      <p:ext uri="{BB962C8B-B14F-4D97-AF65-F5344CB8AC3E}">
        <p14:creationId xmlns:p14="http://schemas.microsoft.com/office/powerpoint/2010/main" val="1596196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25</a:t>
            </a:fld>
            <a:endParaRPr lang="ar-EG"/>
          </a:p>
        </p:txBody>
      </p:sp>
    </p:spTree>
    <p:extLst>
      <p:ext uri="{BB962C8B-B14F-4D97-AF65-F5344CB8AC3E}">
        <p14:creationId xmlns:p14="http://schemas.microsoft.com/office/powerpoint/2010/main" val="210269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26</a:t>
            </a:fld>
            <a:endParaRPr lang="ar-EG"/>
          </a:p>
        </p:txBody>
      </p:sp>
    </p:spTree>
    <p:extLst>
      <p:ext uri="{BB962C8B-B14F-4D97-AF65-F5344CB8AC3E}">
        <p14:creationId xmlns:p14="http://schemas.microsoft.com/office/powerpoint/2010/main" val="401269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27</a:t>
            </a:fld>
            <a:endParaRPr lang="ar-EG"/>
          </a:p>
        </p:txBody>
      </p:sp>
    </p:spTree>
    <p:extLst>
      <p:ext uri="{BB962C8B-B14F-4D97-AF65-F5344CB8AC3E}">
        <p14:creationId xmlns:p14="http://schemas.microsoft.com/office/powerpoint/2010/main" val="2539880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28</a:t>
            </a:fld>
            <a:endParaRPr lang="ar-EG"/>
          </a:p>
        </p:txBody>
      </p:sp>
    </p:spTree>
    <p:extLst>
      <p:ext uri="{BB962C8B-B14F-4D97-AF65-F5344CB8AC3E}">
        <p14:creationId xmlns:p14="http://schemas.microsoft.com/office/powerpoint/2010/main" val="1045634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30</a:t>
            </a:fld>
            <a:endParaRPr lang="ar-EG"/>
          </a:p>
        </p:txBody>
      </p:sp>
    </p:spTree>
    <p:extLst>
      <p:ext uri="{BB962C8B-B14F-4D97-AF65-F5344CB8AC3E}">
        <p14:creationId xmlns:p14="http://schemas.microsoft.com/office/powerpoint/2010/main" val="2818228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31</a:t>
            </a:fld>
            <a:endParaRPr lang="ar-EG"/>
          </a:p>
        </p:txBody>
      </p:sp>
    </p:spTree>
    <p:extLst>
      <p:ext uri="{BB962C8B-B14F-4D97-AF65-F5344CB8AC3E}">
        <p14:creationId xmlns:p14="http://schemas.microsoft.com/office/powerpoint/2010/main" val="3292407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32</a:t>
            </a:fld>
            <a:endParaRPr lang="ar-EG"/>
          </a:p>
        </p:txBody>
      </p:sp>
    </p:spTree>
    <p:extLst>
      <p:ext uri="{BB962C8B-B14F-4D97-AF65-F5344CB8AC3E}">
        <p14:creationId xmlns:p14="http://schemas.microsoft.com/office/powerpoint/2010/main" val="3471522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33</a:t>
            </a:fld>
            <a:endParaRPr lang="ar-EG"/>
          </a:p>
        </p:txBody>
      </p:sp>
    </p:spTree>
    <p:extLst>
      <p:ext uri="{BB962C8B-B14F-4D97-AF65-F5344CB8AC3E}">
        <p14:creationId xmlns:p14="http://schemas.microsoft.com/office/powerpoint/2010/main" val="3563995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35</a:t>
            </a:fld>
            <a:endParaRPr lang="ar-EG"/>
          </a:p>
        </p:txBody>
      </p:sp>
    </p:spTree>
    <p:extLst>
      <p:ext uri="{BB962C8B-B14F-4D97-AF65-F5344CB8AC3E}">
        <p14:creationId xmlns:p14="http://schemas.microsoft.com/office/powerpoint/2010/main" val="2046691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36</a:t>
            </a:fld>
            <a:endParaRPr lang="ar-EG"/>
          </a:p>
        </p:txBody>
      </p:sp>
    </p:spTree>
    <p:extLst>
      <p:ext uri="{BB962C8B-B14F-4D97-AF65-F5344CB8AC3E}">
        <p14:creationId xmlns:p14="http://schemas.microsoft.com/office/powerpoint/2010/main" val="118277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a:t>
            </a:fld>
            <a:endParaRPr lang="ar-EG"/>
          </a:p>
        </p:txBody>
      </p:sp>
    </p:spTree>
    <p:extLst>
      <p:ext uri="{BB962C8B-B14F-4D97-AF65-F5344CB8AC3E}">
        <p14:creationId xmlns:p14="http://schemas.microsoft.com/office/powerpoint/2010/main" val="1253291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37</a:t>
            </a:fld>
            <a:endParaRPr lang="ar-EG"/>
          </a:p>
        </p:txBody>
      </p:sp>
    </p:spTree>
    <p:extLst>
      <p:ext uri="{BB962C8B-B14F-4D97-AF65-F5344CB8AC3E}">
        <p14:creationId xmlns:p14="http://schemas.microsoft.com/office/powerpoint/2010/main" val="1566504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38</a:t>
            </a:fld>
            <a:endParaRPr lang="ar-EG"/>
          </a:p>
        </p:txBody>
      </p:sp>
    </p:spTree>
    <p:extLst>
      <p:ext uri="{BB962C8B-B14F-4D97-AF65-F5344CB8AC3E}">
        <p14:creationId xmlns:p14="http://schemas.microsoft.com/office/powerpoint/2010/main" val="3554886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39</a:t>
            </a:fld>
            <a:endParaRPr lang="ar-EG"/>
          </a:p>
        </p:txBody>
      </p:sp>
    </p:spTree>
    <p:extLst>
      <p:ext uri="{BB962C8B-B14F-4D97-AF65-F5344CB8AC3E}">
        <p14:creationId xmlns:p14="http://schemas.microsoft.com/office/powerpoint/2010/main" val="405211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40</a:t>
            </a:fld>
            <a:endParaRPr lang="ar-EG"/>
          </a:p>
        </p:txBody>
      </p:sp>
    </p:spTree>
    <p:extLst>
      <p:ext uri="{BB962C8B-B14F-4D97-AF65-F5344CB8AC3E}">
        <p14:creationId xmlns:p14="http://schemas.microsoft.com/office/powerpoint/2010/main" val="3111776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41</a:t>
            </a:fld>
            <a:endParaRPr lang="ar-EG"/>
          </a:p>
        </p:txBody>
      </p:sp>
    </p:spTree>
    <p:extLst>
      <p:ext uri="{BB962C8B-B14F-4D97-AF65-F5344CB8AC3E}">
        <p14:creationId xmlns:p14="http://schemas.microsoft.com/office/powerpoint/2010/main" val="2816041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43</a:t>
            </a:fld>
            <a:endParaRPr lang="ar-EG"/>
          </a:p>
        </p:txBody>
      </p:sp>
    </p:spTree>
    <p:extLst>
      <p:ext uri="{BB962C8B-B14F-4D97-AF65-F5344CB8AC3E}">
        <p14:creationId xmlns:p14="http://schemas.microsoft.com/office/powerpoint/2010/main" val="2860015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44</a:t>
            </a:fld>
            <a:endParaRPr lang="ar-EG"/>
          </a:p>
        </p:txBody>
      </p:sp>
    </p:spTree>
    <p:extLst>
      <p:ext uri="{BB962C8B-B14F-4D97-AF65-F5344CB8AC3E}">
        <p14:creationId xmlns:p14="http://schemas.microsoft.com/office/powerpoint/2010/main" val="1161381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45</a:t>
            </a:fld>
            <a:endParaRPr lang="ar-EG"/>
          </a:p>
        </p:txBody>
      </p:sp>
    </p:spTree>
    <p:extLst>
      <p:ext uri="{BB962C8B-B14F-4D97-AF65-F5344CB8AC3E}">
        <p14:creationId xmlns:p14="http://schemas.microsoft.com/office/powerpoint/2010/main" val="726748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4</a:t>
            </a:fld>
            <a:endParaRPr lang="ar-EG"/>
          </a:p>
        </p:txBody>
      </p:sp>
    </p:spTree>
    <p:extLst>
      <p:ext uri="{BB962C8B-B14F-4D97-AF65-F5344CB8AC3E}">
        <p14:creationId xmlns:p14="http://schemas.microsoft.com/office/powerpoint/2010/main" val="2844317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47</a:t>
            </a:fld>
            <a:endParaRPr lang="ar-EG"/>
          </a:p>
        </p:txBody>
      </p:sp>
    </p:spTree>
    <p:extLst>
      <p:ext uri="{BB962C8B-B14F-4D97-AF65-F5344CB8AC3E}">
        <p14:creationId xmlns:p14="http://schemas.microsoft.com/office/powerpoint/2010/main" val="4219366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48</a:t>
            </a:fld>
            <a:endParaRPr lang="ar-EG"/>
          </a:p>
        </p:txBody>
      </p:sp>
    </p:spTree>
    <p:extLst>
      <p:ext uri="{BB962C8B-B14F-4D97-AF65-F5344CB8AC3E}">
        <p14:creationId xmlns:p14="http://schemas.microsoft.com/office/powerpoint/2010/main" val="392578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50</a:t>
            </a:fld>
            <a:endParaRPr lang="ar-EG"/>
          </a:p>
        </p:txBody>
      </p:sp>
    </p:spTree>
    <p:extLst>
      <p:ext uri="{BB962C8B-B14F-4D97-AF65-F5344CB8AC3E}">
        <p14:creationId xmlns:p14="http://schemas.microsoft.com/office/powerpoint/2010/main" val="1093140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51</a:t>
            </a:fld>
            <a:endParaRPr lang="ar-EG"/>
          </a:p>
        </p:txBody>
      </p:sp>
    </p:spTree>
    <p:extLst>
      <p:ext uri="{BB962C8B-B14F-4D97-AF65-F5344CB8AC3E}">
        <p14:creationId xmlns:p14="http://schemas.microsoft.com/office/powerpoint/2010/main" val="991581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52</a:t>
            </a:fld>
            <a:endParaRPr lang="ar-EG"/>
          </a:p>
        </p:txBody>
      </p:sp>
    </p:spTree>
    <p:extLst>
      <p:ext uri="{BB962C8B-B14F-4D97-AF65-F5344CB8AC3E}">
        <p14:creationId xmlns:p14="http://schemas.microsoft.com/office/powerpoint/2010/main" val="3424395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53</a:t>
            </a:fld>
            <a:endParaRPr lang="ar-EG"/>
          </a:p>
        </p:txBody>
      </p:sp>
    </p:spTree>
    <p:extLst>
      <p:ext uri="{BB962C8B-B14F-4D97-AF65-F5344CB8AC3E}">
        <p14:creationId xmlns:p14="http://schemas.microsoft.com/office/powerpoint/2010/main" val="19891434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54</a:t>
            </a:fld>
            <a:endParaRPr lang="ar-EG"/>
          </a:p>
        </p:txBody>
      </p:sp>
    </p:spTree>
    <p:extLst>
      <p:ext uri="{BB962C8B-B14F-4D97-AF65-F5344CB8AC3E}">
        <p14:creationId xmlns:p14="http://schemas.microsoft.com/office/powerpoint/2010/main" val="2586324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55</a:t>
            </a:fld>
            <a:endParaRPr lang="ar-EG"/>
          </a:p>
        </p:txBody>
      </p:sp>
    </p:spTree>
    <p:extLst>
      <p:ext uri="{BB962C8B-B14F-4D97-AF65-F5344CB8AC3E}">
        <p14:creationId xmlns:p14="http://schemas.microsoft.com/office/powerpoint/2010/main" val="2461314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56</a:t>
            </a:fld>
            <a:endParaRPr lang="ar-EG"/>
          </a:p>
        </p:txBody>
      </p:sp>
    </p:spTree>
    <p:extLst>
      <p:ext uri="{BB962C8B-B14F-4D97-AF65-F5344CB8AC3E}">
        <p14:creationId xmlns:p14="http://schemas.microsoft.com/office/powerpoint/2010/main" val="22935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57</a:t>
            </a:fld>
            <a:endParaRPr lang="ar-EG"/>
          </a:p>
        </p:txBody>
      </p:sp>
    </p:spTree>
    <p:extLst>
      <p:ext uri="{BB962C8B-B14F-4D97-AF65-F5344CB8AC3E}">
        <p14:creationId xmlns:p14="http://schemas.microsoft.com/office/powerpoint/2010/main" val="869470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59</a:t>
            </a:fld>
            <a:endParaRPr lang="ar-EG"/>
          </a:p>
        </p:txBody>
      </p:sp>
    </p:spTree>
    <p:extLst>
      <p:ext uri="{BB962C8B-B14F-4D97-AF65-F5344CB8AC3E}">
        <p14:creationId xmlns:p14="http://schemas.microsoft.com/office/powerpoint/2010/main" val="38643239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60</a:t>
            </a:fld>
            <a:endParaRPr lang="ar-EG"/>
          </a:p>
        </p:txBody>
      </p:sp>
    </p:spTree>
    <p:extLst>
      <p:ext uri="{BB962C8B-B14F-4D97-AF65-F5344CB8AC3E}">
        <p14:creationId xmlns:p14="http://schemas.microsoft.com/office/powerpoint/2010/main" val="1776152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61</a:t>
            </a:fld>
            <a:endParaRPr lang="ar-EG"/>
          </a:p>
        </p:txBody>
      </p:sp>
    </p:spTree>
    <p:extLst>
      <p:ext uri="{BB962C8B-B14F-4D97-AF65-F5344CB8AC3E}">
        <p14:creationId xmlns:p14="http://schemas.microsoft.com/office/powerpoint/2010/main" val="2668311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62</a:t>
            </a:fld>
            <a:endParaRPr lang="ar-EG"/>
          </a:p>
        </p:txBody>
      </p:sp>
    </p:spTree>
    <p:extLst>
      <p:ext uri="{BB962C8B-B14F-4D97-AF65-F5344CB8AC3E}">
        <p14:creationId xmlns:p14="http://schemas.microsoft.com/office/powerpoint/2010/main" val="13646766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393943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65</a:t>
            </a:fld>
            <a:endParaRPr lang="ar-EG"/>
          </a:p>
        </p:txBody>
      </p:sp>
    </p:spTree>
    <p:extLst>
      <p:ext uri="{BB962C8B-B14F-4D97-AF65-F5344CB8AC3E}">
        <p14:creationId xmlns:p14="http://schemas.microsoft.com/office/powerpoint/2010/main" val="41787245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75</a:t>
            </a:fld>
            <a:endParaRPr lang="ar-EG"/>
          </a:p>
        </p:txBody>
      </p:sp>
    </p:spTree>
    <p:extLst>
      <p:ext uri="{BB962C8B-B14F-4D97-AF65-F5344CB8AC3E}">
        <p14:creationId xmlns:p14="http://schemas.microsoft.com/office/powerpoint/2010/main" val="311787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9</a:t>
            </a:fld>
            <a:endParaRPr lang="ar-EG"/>
          </a:p>
        </p:txBody>
      </p:sp>
    </p:spTree>
    <p:extLst>
      <p:ext uri="{BB962C8B-B14F-4D97-AF65-F5344CB8AC3E}">
        <p14:creationId xmlns:p14="http://schemas.microsoft.com/office/powerpoint/2010/main" val="16880486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76</a:t>
            </a:fld>
            <a:endParaRPr lang="ar-EG"/>
          </a:p>
        </p:txBody>
      </p:sp>
    </p:spTree>
    <p:extLst>
      <p:ext uri="{BB962C8B-B14F-4D97-AF65-F5344CB8AC3E}">
        <p14:creationId xmlns:p14="http://schemas.microsoft.com/office/powerpoint/2010/main" val="23681440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77</a:t>
            </a:fld>
            <a:endParaRPr lang="ar-EG"/>
          </a:p>
        </p:txBody>
      </p:sp>
    </p:spTree>
    <p:extLst>
      <p:ext uri="{BB962C8B-B14F-4D97-AF65-F5344CB8AC3E}">
        <p14:creationId xmlns:p14="http://schemas.microsoft.com/office/powerpoint/2010/main" val="1678163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78</a:t>
            </a:fld>
            <a:endParaRPr lang="ar-EG"/>
          </a:p>
        </p:txBody>
      </p:sp>
    </p:spTree>
    <p:extLst>
      <p:ext uri="{BB962C8B-B14F-4D97-AF65-F5344CB8AC3E}">
        <p14:creationId xmlns:p14="http://schemas.microsoft.com/office/powerpoint/2010/main" val="1751139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79</a:t>
            </a:fld>
            <a:endParaRPr lang="ar-EG"/>
          </a:p>
        </p:txBody>
      </p:sp>
    </p:spTree>
    <p:extLst>
      <p:ext uri="{BB962C8B-B14F-4D97-AF65-F5344CB8AC3E}">
        <p14:creationId xmlns:p14="http://schemas.microsoft.com/office/powerpoint/2010/main" val="1769319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81</a:t>
            </a:fld>
            <a:endParaRPr lang="ar-EG"/>
          </a:p>
        </p:txBody>
      </p:sp>
    </p:spTree>
    <p:extLst>
      <p:ext uri="{BB962C8B-B14F-4D97-AF65-F5344CB8AC3E}">
        <p14:creationId xmlns:p14="http://schemas.microsoft.com/office/powerpoint/2010/main" val="34158089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82</a:t>
            </a:fld>
            <a:endParaRPr lang="ar-EG"/>
          </a:p>
        </p:txBody>
      </p:sp>
    </p:spTree>
    <p:extLst>
      <p:ext uri="{BB962C8B-B14F-4D97-AF65-F5344CB8AC3E}">
        <p14:creationId xmlns:p14="http://schemas.microsoft.com/office/powerpoint/2010/main" val="39782860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83</a:t>
            </a:fld>
            <a:endParaRPr lang="ar-EG"/>
          </a:p>
        </p:txBody>
      </p:sp>
    </p:spTree>
    <p:extLst>
      <p:ext uri="{BB962C8B-B14F-4D97-AF65-F5344CB8AC3E}">
        <p14:creationId xmlns:p14="http://schemas.microsoft.com/office/powerpoint/2010/main" val="36409894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84</a:t>
            </a:fld>
            <a:endParaRPr lang="ar-EG"/>
          </a:p>
        </p:txBody>
      </p:sp>
    </p:spTree>
    <p:extLst>
      <p:ext uri="{BB962C8B-B14F-4D97-AF65-F5344CB8AC3E}">
        <p14:creationId xmlns:p14="http://schemas.microsoft.com/office/powerpoint/2010/main" val="14464046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85</a:t>
            </a:fld>
            <a:endParaRPr lang="ar-EG"/>
          </a:p>
        </p:txBody>
      </p:sp>
    </p:spTree>
    <p:extLst>
      <p:ext uri="{BB962C8B-B14F-4D97-AF65-F5344CB8AC3E}">
        <p14:creationId xmlns:p14="http://schemas.microsoft.com/office/powerpoint/2010/main" val="309484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10</a:t>
            </a:fld>
            <a:endParaRPr lang="ar-EG"/>
          </a:p>
        </p:txBody>
      </p:sp>
    </p:spTree>
    <p:extLst>
      <p:ext uri="{BB962C8B-B14F-4D97-AF65-F5344CB8AC3E}">
        <p14:creationId xmlns:p14="http://schemas.microsoft.com/office/powerpoint/2010/main" val="8221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11</a:t>
            </a:fld>
            <a:endParaRPr lang="ar-EG"/>
          </a:p>
        </p:txBody>
      </p:sp>
    </p:spTree>
    <p:extLst>
      <p:ext uri="{BB962C8B-B14F-4D97-AF65-F5344CB8AC3E}">
        <p14:creationId xmlns:p14="http://schemas.microsoft.com/office/powerpoint/2010/main" val="100827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12</a:t>
            </a:fld>
            <a:endParaRPr lang="ar-EG"/>
          </a:p>
        </p:txBody>
      </p:sp>
    </p:spTree>
    <p:extLst>
      <p:ext uri="{BB962C8B-B14F-4D97-AF65-F5344CB8AC3E}">
        <p14:creationId xmlns:p14="http://schemas.microsoft.com/office/powerpoint/2010/main" val="48805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08260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50000">
              <a:srgbClr val="00002F"/>
            </a:gs>
            <a:gs pos="100000">
              <a:srgbClr val="000066"/>
            </a:gs>
          </a:gsLst>
          <a:lin ang="5400000" scaled="1"/>
        </a:gradFill>
        <a:effectLst/>
      </p:bgPr>
    </p:bg>
    <p:spTree>
      <p:nvGrpSpPr>
        <p:cNvPr id="1" name=""/>
        <p:cNvGrpSpPr/>
        <p:nvPr/>
      </p:nvGrpSpPr>
      <p:grpSpPr>
        <a:xfrm>
          <a:off x="0" y="0"/>
          <a:ext cx="0" cy="0"/>
          <a:chOff x="0" y="0"/>
          <a:chExt cx="0" cy="0"/>
        </a:xfrm>
      </p:grpSpPr>
      <p:pic>
        <p:nvPicPr>
          <p:cNvPr id="17" name="Picture 42" descr="D:\صور عامــة\ميدان التحرير\علم مصر.gif"/>
          <p:cNvPicPr>
            <a:picLocks noChangeAspect="1" noChangeArrowheads="1" noCrop="1"/>
          </p:cNvPicPr>
          <p:nvPr/>
        </p:nvPicPr>
        <p:blipFill>
          <a:blip r:embed="rId3"/>
          <a:srcRect/>
          <a:stretch>
            <a:fillRect/>
          </a:stretch>
        </p:blipFill>
        <p:spPr bwMode="auto">
          <a:xfrm>
            <a:off x="8545697" y="95116"/>
            <a:ext cx="436864" cy="436866"/>
          </a:xfrm>
          <a:prstGeom prst="rect">
            <a:avLst/>
          </a:prstGeom>
          <a:noFill/>
          <a:ln w="9525">
            <a:noFill/>
            <a:miter lim="800000"/>
            <a:headEnd/>
            <a:tailEnd/>
          </a:ln>
        </p:spPr>
      </p:pic>
      <p:pic>
        <p:nvPicPr>
          <p:cNvPr id="19" name="Picture 2" descr="TT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696" y="95116"/>
            <a:ext cx="460790" cy="42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3"/>
          <p:cNvSpPr>
            <a:spLocks noChangeShapeType="1"/>
          </p:cNvSpPr>
          <p:nvPr/>
        </p:nvSpPr>
        <p:spPr bwMode="auto">
          <a:xfrm flipH="1" flipV="1">
            <a:off x="98425" y="637970"/>
            <a:ext cx="8948684" cy="0"/>
          </a:xfrm>
          <a:prstGeom prst="line">
            <a:avLst/>
          </a:prstGeom>
          <a:noFill/>
          <a:ln w="57150" cmpd="thinThick">
            <a:solidFill>
              <a:srgbClr val="FFC000"/>
            </a:solidFill>
            <a:round/>
            <a:headEnd/>
            <a:tailEnd/>
          </a:ln>
        </p:spPr>
        <p:txBody>
          <a:bodyPr wrap="square" lIns="0" tIns="0" rIns="0" bIns="0">
            <a:spAutoFit/>
          </a:bodyPr>
          <a:lstStyle/>
          <a:p>
            <a:pPr>
              <a:defRPr/>
            </a:pPr>
            <a:endParaRPr lang="en-US">
              <a:solidFill>
                <a:srgbClr val="000000"/>
              </a:solidFill>
            </a:endParaRPr>
          </a:p>
        </p:txBody>
      </p:sp>
      <p:sp>
        <p:nvSpPr>
          <p:cNvPr id="21" name="AutoShape 5"/>
          <p:cNvSpPr>
            <a:spLocks noChangeArrowheads="1"/>
          </p:cNvSpPr>
          <p:nvPr/>
        </p:nvSpPr>
        <p:spPr bwMode="auto">
          <a:xfrm>
            <a:off x="755575" y="118593"/>
            <a:ext cx="1101781" cy="349917"/>
          </a:xfrm>
          <a:prstGeom prst="roundRect">
            <a:avLst>
              <a:gd name="adj" fmla="val 16667"/>
            </a:avLst>
          </a:prstGeom>
          <a:noFill/>
          <a:ln w="28575" algn="ctr">
            <a:solidFill>
              <a:srgbClr val="FFFF00"/>
            </a:solidFill>
            <a:round/>
            <a:headEnd/>
            <a:tailEnd/>
          </a:ln>
          <a:effectLst/>
        </p:spPr>
        <p:txBody>
          <a:bodyPr wrap="none" anchor="ctr"/>
          <a:lstStyle/>
          <a:p>
            <a:pPr algn="ctr">
              <a:lnSpc>
                <a:spcPct val="110000"/>
              </a:lnSpc>
              <a:defRPr/>
            </a:pPr>
            <a:fld id="{1E86D5B2-7D4D-4592-B0D5-7C931EFF37B3}" type="slidenum">
              <a:rPr lang="ar-SA" sz="1700" b="1">
                <a:solidFill>
                  <a:srgbClr val="FFFFFF"/>
                </a:solidFill>
                <a:latin typeface="Times New Roman" pitchFamily="18" charset="0"/>
                <a:cs typeface="Times New Roman" pitchFamily="18" charset="0"/>
              </a:rPr>
              <a:pPr algn="ctr">
                <a:lnSpc>
                  <a:spcPct val="110000"/>
                </a:lnSpc>
                <a:defRPr/>
              </a:pPr>
              <a:t>‹#›</a:t>
            </a:fld>
            <a:r>
              <a:rPr lang="ar-EG" sz="1700" b="1" dirty="0">
                <a:solidFill>
                  <a:srgbClr val="FFFFFF"/>
                </a:solidFill>
                <a:latin typeface="Times New Roman" pitchFamily="18" charset="0"/>
                <a:cs typeface="Times New Roman" pitchFamily="18" charset="0"/>
              </a:rPr>
              <a:t> / </a:t>
            </a:r>
            <a:r>
              <a:rPr lang="ar-EG" sz="1700" b="1" dirty="0" smtClean="0">
                <a:solidFill>
                  <a:srgbClr val="FFFFFF"/>
                </a:solidFill>
                <a:latin typeface="Times New Roman" pitchFamily="18" charset="0"/>
                <a:cs typeface="Times New Roman" pitchFamily="18" charset="0"/>
              </a:rPr>
              <a:t>100</a:t>
            </a:r>
            <a:endParaRPr lang="en-US" sz="1700" dirty="0">
              <a:solidFill>
                <a:srgbClr val="000000"/>
              </a:solidFill>
            </a:endParaRPr>
          </a:p>
        </p:txBody>
      </p:sp>
      <p:sp>
        <p:nvSpPr>
          <p:cNvPr id="22" name="Rectangle 9"/>
          <p:cNvSpPr>
            <a:spLocks noChangeArrowheads="1"/>
          </p:cNvSpPr>
          <p:nvPr/>
        </p:nvSpPr>
        <p:spPr bwMode="auto">
          <a:xfrm>
            <a:off x="3594513" y="131872"/>
            <a:ext cx="1954974" cy="400110"/>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a:extLst/>
        </p:spPr>
        <p:txBody>
          <a:bodyPr wrap="square" anchor="ctr">
            <a:spAutoFit/>
          </a:bodyPr>
          <a:lstStyle/>
          <a:p>
            <a:pPr lvl="0" algn="ctr">
              <a:defRPr/>
            </a:pPr>
            <a:r>
              <a:rPr lang="ar-EG" sz="2000" b="0" u="sng" dirty="0" smtClean="0">
                <a:ln w="18415" cmpd="sng">
                  <a:solidFill>
                    <a:srgbClr val="FFFFFF"/>
                  </a:solidFill>
                  <a:prstDash val="solid"/>
                </a:ln>
                <a:solidFill>
                  <a:srgbClr val="FF0000"/>
                </a:solidFill>
                <a:effectLst>
                  <a:outerShdw blurRad="63500" dir="3600000" algn="tl" rotWithShape="0">
                    <a:srgbClr val="000000">
                      <a:alpha val="70000"/>
                    </a:srgbClr>
                  </a:outerShdw>
                </a:effectLst>
                <a:cs typeface="PT Bold Heading" pitchFamily="2" charset="-78"/>
              </a:rPr>
              <a:t>حروب الجيل الرابع</a:t>
            </a:r>
            <a:endParaRPr lang="ar-EG" sz="2000" b="0" u="sng" dirty="0" smtClean="0">
              <a:ln w="18415" cmpd="sng">
                <a:solidFill>
                  <a:srgbClr val="FFFFFF"/>
                </a:solidFill>
                <a:prstDash val="solid"/>
              </a:ln>
              <a:solidFill>
                <a:srgbClr val="FF0000"/>
              </a:solidFill>
              <a:effectLst>
                <a:outerShdw blurRad="63500" dir="3600000" algn="tl" rotWithShape="0">
                  <a:srgbClr val="000000">
                    <a:alpha val="70000"/>
                  </a:srgbClr>
                </a:outerShdw>
              </a:effectLst>
              <a:cs typeface="PT Bold Heading" pitchFamily="2" charset="-78"/>
            </a:endParaRPr>
          </a:p>
        </p:txBody>
      </p:sp>
    </p:spTree>
    <p:extLst>
      <p:ext uri="{BB962C8B-B14F-4D97-AF65-F5344CB8AC3E}">
        <p14:creationId xmlns:p14="http://schemas.microsoft.com/office/powerpoint/2010/main" val="2716843632"/>
      </p:ext>
    </p:extLst>
  </p:cSld>
  <p:clrMap bg1="lt1" tx1="dk1" bg2="lt2" tx2="dk2" accent1="accent1" accent2="accent2" accent3="accent3" accent4="accent4" accent5="accent5" accent6="accent6" hlink="hlink" folHlink="folHlink"/>
  <p:sldLayoutIdLst>
    <p:sldLayoutId id="2147483661" r:id="rId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0"/>
                                        <p:tgtEl>
                                          <p:spTgt spid="19"/>
                                        </p:tgtEl>
                                      </p:cBhvr>
                                    </p:animEffect>
                                    <p:anim calcmode="lin" valueType="num">
                                      <p:cBhvr>
                                        <p:cTn id="8" dur="5000" fill="hold"/>
                                        <p:tgtEl>
                                          <p:spTgt spid="19"/>
                                        </p:tgtEl>
                                        <p:attrNameLst>
                                          <p:attrName>ppt_w</p:attrName>
                                        </p:attrNameLst>
                                      </p:cBhvr>
                                      <p:tavLst>
                                        <p:tav tm="0" fmla="#ppt_w*sin(2.5*pi*$)">
                                          <p:val>
                                            <p:fltVal val="0"/>
                                          </p:val>
                                        </p:tav>
                                        <p:tav tm="100000">
                                          <p:val>
                                            <p:fltVal val="1"/>
                                          </p:val>
                                        </p:tav>
                                      </p:tavLst>
                                    </p:anim>
                                    <p:anim calcmode="lin" valueType="num">
                                      <p:cBhvr>
                                        <p:cTn id="9" dur="5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0"/>
                                        <p:tgtEl>
                                          <p:spTgt spid="17"/>
                                        </p:tgtEl>
                                      </p:cBhvr>
                                    </p:animEffect>
                                    <p:anim calcmode="lin" valueType="num">
                                      <p:cBhvr>
                                        <p:cTn id="13" dur="5000" fill="hold"/>
                                        <p:tgtEl>
                                          <p:spTgt spid="17"/>
                                        </p:tgtEl>
                                        <p:attrNameLst>
                                          <p:attrName>ppt_w</p:attrName>
                                        </p:attrNameLst>
                                      </p:cBhvr>
                                      <p:tavLst>
                                        <p:tav tm="0" fmla="#ppt_w*sin(2.5*pi*$)">
                                          <p:val>
                                            <p:fltVal val="0"/>
                                          </p:val>
                                        </p:tav>
                                        <p:tav tm="100000">
                                          <p:val>
                                            <p:fltVal val="1"/>
                                          </p:val>
                                        </p:tav>
                                      </p:tavLst>
                                    </p:anim>
                                    <p:anim calcmode="lin" valueType="num">
                                      <p:cBhvr>
                                        <p:cTn id="14" dur="5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9.xml"/><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oleObject" Target="../embeddings/oleObject11.bin"/><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2.xml"/><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oleObject" Target="../embeddings/oleObject14.bin"/><Relationship Id="rId4" Type="http://schemas.openxmlformats.org/officeDocument/2006/relationships/image" Target="../media/image4.jpeg"/><Relationship Id="rId9"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4.jpe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4.xml"/><Relationship Id="rId7"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oleObject" Target="../embeddings/oleObject16.bin"/><Relationship Id="rId4" Type="http://schemas.openxmlformats.org/officeDocument/2006/relationships/image" Target="../media/image4.jpeg"/><Relationship Id="rId9"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31.jpeg"/><Relationship Id="rId5" Type="http://schemas.openxmlformats.org/officeDocument/2006/relationships/image" Target="../media/image3.png"/><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35.jpeg"/><Relationship Id="rId5" Type="http://schemas.openxmlformats.org/officeDocument/2006/relationships/image" Target="../media/image3.png"/><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37.jpeg"/><Relationship Id="rId5" Type="http://schemas.openxmlformats.org/officeDocument/2006/relationships/image" Target="../media/image3.png"/><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21.xml"/><Relationship Id="rId7"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2.xml"/><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3.png"/><Relationship Id="rId5" Type="http://schemas.openxmlformats.org/officeDocument/2006/relationships/oleObject" Target="../embeddings/oleObject25.bin"/><Relationship Id="rId4" Type="http://schemas.openxmlformats.org/officeDocument/2006/relationships/image" Target="../media/image4.jpe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44.jpeg"/><Relationship Id="rId5" Type="http://schemas.openxmlformats.org/officeDocument/2006/relationships/image" Target="../media/image3.png"/><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45.jpeg"/><Relationship Id="rId5" Type="http://schemas.openxmlformats.org/officeDocument/2006/relationships/image" Target="../media/image3.png"/><Relationship Id="rId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46.jpeg"/><Relationship Id="rId5" Type="http://schemas.openxmlformats.org/officeDocument/2006/relationships/image" Target="../media/image3.png"/><Relationship Id="rId4"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48.jpeg"/><Relationship Id="rId5" Type="http://schemas.openxmlformats.org/officeDocument/2006/relationships/image" Target="../media/image3.png"/><Relationship Id="rId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7.xml"/><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3.png"/><Relationship Id="rId5" Type="http://schemas.openxmlformats.org/officeDocument/2006/relationships/oleObject" Target="../embeddings/oleObject31.bin"/><Relationship Id="rId4" Type="http://schemas.openxmlformats.org/officeDocument/2006/relationships/image" Target="../media/image4.jpeg"/><Relationship Id="rId9" Type="http://schemas.openxmlformats.org/officeDocument/2006/relationships/image" Target="../media/image6.jpeg"/></Relationships>
</file>

<file path=ppt/slides/_rels/slide3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28.xml"/><Relationship Id="rId7"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50.jpeg"/><Relationship Id="rId5" Type="http://schemas.openxmlformats.org/officeDocument/2006/relationships/image" Target="../media/image3.png"/><Relationship Id="rId4" Type="http://schemas.openxmlformats.org/officeDocument/2006/relationships/oleObject" Target="../embeddings/oleObject33.bin"/></Relationships>
</file>

<file path=ppt/slides/_rels/slide3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notesSlide" Target="../notesSlides/notesSlide29.xml"/><Relationship Id="rId7"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53.jpeg"/><Relationship Id="rId5" Type="http://schemas.openxmlformats.org/officeDocument/2006/relationships/image" Target="../media/image3.png"/><Relationship Id="rId4" Type="http://schemas.openxmlformats.org/officeDocument/2006/relationships/oleObject" Target="../embeddings/oleObject34.bin"/></Relationships>
</file>

<file path=ppt/slides/_rels/slide3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notesSlide" Target="../notesSlides/notesSlide30.xml"/><Relationship Id="rId7"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56.jpeg"/><Relationship Id="rId5" Type="http://schemas.openxmlformats.org/officeDocument/2006/relationships/image" Target="../media/image3.png"/><Relationship Id="rId4"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59.jpeg"/><Relationship Id="rId5" Type="http://schemas.openxmlformats.org/officeDocument/2006/relationships/image" Target="../media/image3.png"/><Relationship Id="rId4" Type="http://schemas.openxmlformats.org/officeDocument/2006/relationships/oleObject" Target="../embeddings/oleObject3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61.jpeg"/><Relationship Id="rId5" Type="http://schemas.openxmlformats.org/officeDocument/2006/relationships/image" Target="../media/image3.png"/><Relationship Id="rId4"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3.png"/><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63.jpeg"/><Relationship Id="rId5" Type="http://schemas.openxmlformats.org/officeDocument/2006/relationships/image" Target="../media/image3.png"/><Relationship Id="rId4" Type="http://schemas.openxmlformats.org/officeDocument/2006/relationships/oleObject" Target="../embeddings/oleObject3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64.jpeg"/><Relationship Id="rId5" Type="http://schemas.openxmlformats.org/officeDocument/2006/relationships/image" Target="../media/image3.png"/><Relationship Id="rId4" Type="http://schemas.openxmlformats.org/officeDocument/2006/relationships/oleObject" Target="../embeddings/oleObject39.bin"/></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5.xml"/><Relationship Id="rId7"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3.png"/><Relationship Id="rId5" Type="http://schemas.openxmlformats.org/officeDocument/2006/relationships/oleObject" Target="../embeddings/oleObject40.bin"/><Relationship Id="rId4" Type="http://schemas.openxmlformats.org/officeDocument/2006/relationships/image" Target="../media/image4.jpeg"/><Relationship Id="rId9"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66.jpeg"/><Relationship Id="rId5" Type="http://schemas.openxmlformats.org/officeDocument/2006/relationships/image" Target="../media/image3.png"/><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68.jpeg"/><Relationship Id="rId5" Type="http://schemas.openxmlformats.org/officeDocument/2006/relationships/image" Target="../media/image3.png"/><Relationship Id="rId4"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70.jpeg"/><Relationship Id="rId5" Type="http://schemas.openxmlformats.org/officeDocument/2006/relationships/image" Target="../media/image3.png"/><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9.xml"/><Relationship Id="rId7"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image" Target="../media/image3.png"/><Relationship Id="rId5" Type="http://schemas.openxmlformats.org/officeDocument/2006/relationships/oleObject" Target="../embeddings/oleObject45.bin"/><Relationship Id="rId4" Type="http://schemas.openxmlformats.org/officeDocument/2006/relationships/image" Target="../media/image4.jpeg"/><Relationship Id="rId9" Type="http://schemas.openxmlformats.org/officeDocument/2006/relationships/image" Target="../media/image6.jpeg"/></Relationships>
</file>

<file path=ppt/slides/_rels/slide4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notesSlide" Target="../notesSlides/notesSlide40.xml"/><Relationship Id="rId7"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72.jpeg"/><Relationship Id="rId5" Type="http://schemas.openxmlformats.org/officeDocument/2006/relationships/image" Target="../media/image3.png"/><Relationship Id="rId10" Type="http://schemas.openxmlformats.org/officeDocument/2006/relationships/image" Target="../media/image76.jpeg"/><Relationship Id="rId4" Type="http://schemas.openxmlformats.org/officeDocument/2006/relationships/oleObject" Target="../embeddings/oleObject47.bin"/><Relationship Id="rId9" Type="http://schemas.openxmlformats.org/officeDocument/2006/relationships/image" Target="../media/image75.jpeg"/></Relationships>
</file>

<file path=ppt/slides/_rels/slide48.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notesSlide" Target="../notesSlides/notesSlide41.xml"/><Relationship Id="rId7"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image" Target="../media/image77.jpeg"/><Relationship Id="rId5" Type="http://schemas.openxmlformats.org/officeDocument/2006/relationships/image" Target="../media/image3.png"/><Relationship Id="rId10" Type="http://schemas.openxmlformats.org/officeDocument/2006/relationships/image" Target="../media/image81.jpeg"/><Relationship Id="rId4" Type="http://schemas.openxmlformats.org/officeDocument/2006/relationships/oleObject" Target="../embeddings/oleObject48.bin"/><Relationship Id="rId9" Type="http://schemas.openxmlformats.org/officeDocument/2006/relationships/image" Target="../media/image80.jpe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2.xml"/><Relationship Id="rId7"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image" Target="../media/image3.png"/><Relationship Id="rId5" Type="http://schemas.openxmlformats.org/officeDocument/2006/relationships/oleObject" Target="../embeddings/oleObject49.bin"/><Relationship Id="rId4" Type="http://schemas.openxmlformats.org/officeDocument/2006/relationships/image" Target="../media/image4.jpe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oleObject" Target="../embeddings/oleObject6.bin"/><Relationship Id="rId4" Type="http://schemas.openxmlformats.org/officeDocument/2006/relationships/image" Target="../media/image4.jpeg"/><Relationship Id="rId9"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image" Target="../media/image82.jpeg"/><Relationship Id="rId5" Type="http://schemas.openxmlformats.org/officeDocument/2006/relationships/image" Target="../media/image3.png"/><Relationship Id="rId4" Type="http://schemas.openxmlformats.org/officeDocument/2006/relationships/oleObject" Target="../embeddings/oleObject5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image" Target="../media/image83.jpeg"/><Relationship Id="rId5" Type="http://schemas.openxmlformats.org/officeDocument/2006/relationships/image" Target="../media/image3.png"/><Relationship Id="rId4" Type="http://schemas.openxmlformats.org/officeDocument/2006/relationships/oleObject" Target="../embeddings/oleObject5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image" Target="../media/image85.jpeg"/><Relationship Id="rId5" Type="http://schemas.openxmlformats.org/officeDocument/2006/relationships/image" Target="../media/image3.png"/><Relationship Id="rId4" Type="http://schemas.openxmlformats.org/officeDocument/2006/relationships/oleObject" Target="../embeddings/oleObject53.bin"/></Relationships>
</file>

<file path=ppt/slides/_rels/slide5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6.xml"/><Relationship Id="rId7"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oleObject" Target="../embeddings/oleObject5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image" Target="../media/image88.jpeg"/><Relationship Id="rId5" Type="http://schemas.openxmlformats.org/officeDocument/2006/relationships/image" Target="../media/image3.png"/><Relationship Id="rId4" Type="http://schemas.openxmlformats.org/officeDocument/2006/relationships/oleObject" Target="../embeddings/oleObject5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image" Target="../media/image90.jpeg"/><Relationship Id="rId5" Type="http://schemas.openxmlformats.org/officeDocument/2006/relationships/image" Target="../media/image3.png"/><Relationship Id="rId4" Type="http://schemas.openxmlformats.org/officeDocument/2006/relationships/oleObject" Target="../embeddings/oleObject5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image" Target="../media/image92.jpeg"/><Relationship Id="rId5" Type="http://schemas.openxmlformats.org/officeDocument/2006/relationships/image" Target="../media/image3.png"/><Relationship Id="rId4" Type="http://schemas.openxmlformats.org/officeDocument/2006/relationships/oleObject" Target="../embeddings/oleObject5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vmlDrawing" Target="../drawings/vmlDrawing49.vml"/><Relationship Id="rId6" Type="http://schemas.openxmlformats.org/officeDocument/2006/relationships/image" Target="../media/image94.jpeg"/><Relationship Id="rId5" Type="http://schemas.openxmlformats.org/officeDocument/2006/relationships/image" Target="../media/image3.png"/><Relationship Id="rId4" Type="http://schemas.openxmlformats.org/officeDocument/2006/relationships/oleObject" Target="../embeddings/oleObject58.bin"/></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1.xml"/><Relationship Id="rId7"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50.vml"/><Relationship Id="rId6" Type="http://schemas.openxmlformats.org/officeDocument/2006/relationships/image" Target="../media/image3.png"/><Relationship Id="rId5" Type="http://schemas.openxmlformats.org/officeDocument/2006/relationships/oleObject" Target="../embeddings/oleObject59.bin"/><Relationship Id="rId4" Type="http://schemas.openxmlformats.org/officeDocument/2006/relationships/image" Target="../media/image4.jpeg"/><Relationship Id="rId9" Type="http://schemas.openxmlformats.org/officeDocument/2006/relationships/image" Target="../media/image6.jpeg"/></Relationships>
</file>

<file path=ppt/slides/_rels/slide59.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notesSlide" Target="../notesSlides/notesSlide52.xml"/><Relationship Id="rId7"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vmlDrawing" Target="../drawings/vmlDrawing51.vml"/><Relationship Id="rId6" Type="http://schemas.openxmlformats.org/officeDocument/2006/relationships/image" Target="../media/image96.jpeg"/><Relationship Id="rId5" Type="http://schemas.openxmlformats.org/officeDocument/2006/relationships/image" Target="../media/image3.png"/><Relationship Id="rId4" Type="http://schemas.openxmlformats.org/officeDocument/2006/relationships/oleObject" Target="../embeddings/oleObject61.bin"/></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vmlDrawing" Target="../drawings/vmlDrawing52.vml"/><Relationship Id="rId6" Type="http://schemas.openxmlformats.org/officeDocument/2006/relationships/image" Target="../media/image98.jpeg"/><Relationship Id="rId5" Type="http://schemas.openxmlformats.org/officeDocument/2006/relationships/image" Target="../media/image3.png"/><Relationship Id="rId4" Type="http://schemas.openxmlformats.org/officeDocument/2006/relationships/oleObject" Target="../embeddings/oleObject62.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vmlDrawing" Target="../drawings/vmlDrawing53.vml"/><Relationship Id="rId6" Type="http://schemas.openxmlformats.org/officeDocument/2006/relationships/image" Target="../media/image100.jpeg"/><Relationship Id="rId5" Type="http://schemas.openxmlformats.org/officeDocument/2006/relationships/image" Target="../media/image3.png"/><Relationship Id="rId4" Type="http://schemas.openxmlformats.org/officeDocument/2006/relationships/oleObject" Target="../embeddings/oleObject63.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vmlDrawing" Target="../drawings/vmlDrawing54.vml"/><Relationship Id="rId6" Type="http://schemas.openxmlformats.org/officeDocument/2006/relationships/image" Target="../media/image102.jpeg"/><Relationship Id="rId5" Type="http://schemas.openxmlformats.org/officeDocument/2006/relationships/image" Target="../media/image3.png"/><Relationship Id="rId4" Type="http://schemas.openxmlformats.org/officeDocument/2006/relationships/oleObject" Target="../embeddings/oleObject64.bin"/></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6.xml"/><Relationship Id="rId7"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55.vml"/><Relationship Id="rId6" Type="http://schemas.openxmlformats.org/officeDocument/2006/relationships/image" Target="../media/image3.png"/><Relationship Id="rId5" Type="http://schemas.openxmlformats.org/officeDocument/2006/relationships/oleObject" Target="../embeddings/oleObject65.bin"/><Relationship Id="rId4" Type="http://schemas.openxmlformats.org/officeDocument/2006/relationships/image" Target="../media/image4.jpeg"/><Relationship Id="rId9" Type="http://schemas.openxmlformats.org/officeDocument/2006/relationships/image" Target="../media/image6.jpeg"/></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6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8.xml"/><Relationship Id="rId7"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56.vml"/><Relationship Id="rId6" Type="http://schemas.openxmlformats.org/officeDocument/2006/relationships/image" Target="../media/image3.png"/><Relationship Id="rId5" Type="http://schemas.openxmlformats.org/officeDocument/2006/relationships/oleObject" Target="../embeddings/oleObject67.bin"/><Relationship Id="rId4" Type="http://schemas.openxmlformats.org/officeDocument/2006/relationships/image" Target="../media/image4.jpeg"/><Relationship Id="rId9" Type="http://schemas.openxmlformats.org/officeDocument/2006/relationships/image" Target="../media/image6.jpeg"/></Relationships>
</file>

<file path=ppt/slides/_rels/slide75.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notesSlide" Target="../notesSlides/notesSlide59.xml"/><Relationship Id="rId7" Type="http://schemas.openxmlformats.org/officeDocument/2006/relationships/image" Target="../media/image115.jpeg"/><Relationship Id="rId2" Type="http://schemas.openxmlformats.org/officeDocument/2006/relationships/slideLayout" Target="../slideLayouts/slideLayout1.xml"/><Relationship Id="rId1" Type="http://schemas.openxmlformats.org/officeDocument/2006/relationships/vmlDrawing" Target="../drawings/vmlDrawing57.vml"/><Relationship Id="rId6" Type="http://schemas.openxmlformats.org/officeDocument/2006/relationships/image" Target="../media/image114.jpeg"/><Relationship Id="rId5" Type="http://schemas.openxmlformats.org/officeDocument/2006/relationships/image" Target="../media/image3.png"/><Relationship Id="rId4" Type="http://schemas.openxmlformats.org/officeDocument/2006/relationships/oleObject" Target="../embeddings/oleObject69.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118.jpeg"/><Relationship Id="rId2" Type="http://schemas.openxmlformats.org/officeDocument/2006/relationships/slideLayout" Target="../slideLayouts/slideLayout1.xml"/><Relationship Id="rId1" Type="http://schemas.openxmlformats.org/officeDocument/2006/relationships/vmlDrawing" Target="../drawings/vmlDrawing58.vml"/><Relationship Id="rId6" Type="http://schemas.openxmlformats.org/officeDocument/2006/relationships/image" Target="../media/image117.jpeg"/><Relationship Id="rId5" Type="http://schemas.openxmlformats.org/officeDocument/2006/relationships/image" Target="../media/image3.png"/><Relationship Id="rId4" Type="http://schemas.openxmlformats.org/officeDocument/2006/relationships/oleObject" Target="../embeddings/oleObject70.bin"/></Relationships>
</file>

<file path=ppt/slides/_rels/slide77.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notesSlide" Target="../notesSlides/notesSlide61.xml"/><Relationship Id="rId7" Type="http://schemas.openxmlformats.org/officeDocument/2006/relationships/image" Target="../media/image120.jpeg"/><Relationship Id="rId2" Type="http://schemas.openxmlformats.org/officeDocument/2006/relationships/slideLayout" Target="../slideLayouts/slideLayout1.xml"/><Relationship Id="rId1" Type="http://schemas.openxmlformats.org/officeDocument/2006/relationships/vmlDrawing" Target="../drawings/vmlDrawing59.vml"/><Relationship Id="rId6" Type="http://schemas.openxmlformats.org/officeDocument/2006/relationships/image" Target="../media/image119.jpeg"/><Relationship Id="rId5" Type="http://schemas.openxmlformats.org/officeDocument/2006/relationships/image" Target="../media/image3.png"/><Relationship Id="rId4" Type="http://schemas.openxmlformats.org/officeDocument/2006/relationships/oleObject" Target="../embeddings/oleObject71.bin"/></Relationships>
</file>

<file path=ppt/slides/_rels/slide78.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notesSlide" Target="../notesSlides/notesSlide62.xml"/><Relationship Id="rId7" Type="http://schemas.openxmlformats.org/officeDocument/2006/relationships/image" Target="../media/image123.jpeg"/><Relationship Id="rId2" Type="http://schemas.openxmlformats.org/officeDocument/2006/relationships/slideLayout" Target="../slideLayouts/slideLayout1.xml"/><Relationship Id="rId1" Type="http://schemas.openxmlformats.org/officeDocument/2006/relationships/vmlDrawing" Target="../drawings/vmlDrawing60.vml"/><Relationship Id="rId6" Type="http://schemas.openxmlformats.org/officeDocument/2006/relationships/image" Target="../media/image122.jpeg"/><Relationship Id="rId5" Type="http://schemas.openxmlformats.org/officeDocument/2006/relationships/image" Target="../media/image3.png"/><Relationship Id="rId4" Type="http://schemas.openxmlformats.org/officeDocument/2006/relationships/oleObject" Target="../embeddings/oleObject72.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125.jpeg"/><Relationship Id="rId2" Type="http://schemas.openxmlformats.org/officeDocument/2006/relationships/slideLayout" Target="../slideLayouts/slideLayout1.xml"/><Relationship Id="rId1" Type="http://schemas.openxmlformats.org/officeDocument/2006/relationships/vmlDrawing" Target="../drawings/vmlDrawing61.v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oleObject" Target="../embeddings/oleObject73.bin"/></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4.xml"/><Relationship Id="rId7" Type="http://schemas.openxmlformats.org/officeDocument/2006/relationships/oleObject" Target="../embeddings/oleObject75.bin"/><Relationship Id="rId2" Type="http://schemas.openxmlformats.org/officeDocument/2006/relationships/slideLayout" Target="../slideLayouts/slideLayout1.xml"/><Relationship Id="rId1" Type="http://schemas.openxmlformats.org/officeDocument/2006/relationships/vmlDrawing" Target="../drawings/vmlDrawing62.vml"/><Relationship Id="rId6" Type="http://schemas.openxmlformats.org/officeDocument/2006/relationships/image" Target="../media/image3.png"/><Relationship Id="rId5" Type="http://schemas.openxmlformats.org/officeDocument/2006/relationships/oleObject" Target="../embeddings/oleObject74.bin"/><Relationship Id="rId4" Type="http://schemas.openxmlformats.org/officeDocument/2006/relationships/image" Target="../media/image4.jpeg"/><Relationship Id="rId9" Type="http://schemas.openxmlformats.org/officeDocument/2006/relationships/image" Target="../media/image6.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127.jpeg"/><Relationship Id="rId2" Type="http://schemas.openxmlformats.org/officeDocument/2006/relationships/slideLayout" Target="../slideLayouts/slideLayout1.xml"/><Relationship Id="rId1" Type="http://schemas.openxmlformats.org/officeDocument/2006/relationships/vmlDrawing" Target="../drawings/vmlDrawing63.vml"/><Relationship Id="rId6" Type="http://schemas.openxmlformats.org/officeDocument/2006/relationships/image" Target="../media/image126.jpeg"/><Relationship Id="rId5" Type="http://schemas.openxmlformats.org/officeDocument/2006/relationships/image" Target="../media/image3.png"/><Relationship Id="rId4" Type="http://schemas.openxmlformats.org/officeDocument/2006/relationships/oleObject" Target="../embeddings/oleObject7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129.jpeg"/><Relationship Id="rId2" Type="http://schemas.openxmlformats.org/officeDocument/2006/relationships/slideLayout" Target="../slideLayouts/slideLayout1.xml"/><Relationship Id="rId1" Type="http://schemas.openxmlformats.org/officeDocument/2006/relationships/vmlDrawing" Target="../drawings/vmlDrawing64.vml"/><Relationship Id="rId6" Type="http://schemas.openxmlformats.org/officeDocument/2006/relationships/image" Target="../media/image128.jpeg"/><Relationship Id="rId5" Type="http://schemas.openxmlformats.org/officeDocument/2006/relationships/image" Target="../media/image3.png"/><Relationship Id="rId4" Type="http://schemas.openxmlformats.org/officeDocument/2006/relationships/oleObject" Target="../embeddings/oleObject77.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113.jpeg"/><Relationship Id="rId2" Type="http://schemas.openxmlformats.org/officeDocument/2006/relationships/slideLayout" Target="../slideLayouts/slideLayout1.xml"/><Relationship Id="rId1" Type="http://schemas.openxmlformats.org/officeDocument/2006/relationships/vmlDrawing" Target="../drawings/vmlDrawing65.vml"/><Relationship Id="rId6" Type="http://schemas.openxmlformats.org/officeDocument/2006/relationships/image" Target="../media/image130.jpeg"/><Relationship Id="rId5" Type="http://schemas.openxmlformats.org/officeDocument/2006/relationships/image" Target="../media/image3.png"/><Relationship Id="rId4" Type="http://schemas.openxmlformats.org/officeDocument/2006/relationships/oleObject" Target="../embeddings/oleObject78.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132.jpeg"/><Relationship Id="rId2" Type="http://schemas.openxmlformats.org/officeDocument/2006/relationships/slideLayout" Target="../slideLayouts/slideLayout1.xml"/><Relationship Id="rId1" Type="http://schemas.openxmlformats.org/officeDocument/2006/relationships/vmlDrawing" Target="../drawings/vmlDrawing66.vml"/><Relationship Id="rId6" Type="http://schemas.openxmlformats.org/officeDocument/2006/relationships/image" Target="../media/image131.jpeg"/><Relationship Id="rId5" Type="http://schemas.openxmlformats.org/officeDocument/2006/relationships/image" Target="../media/image3.png"/><Relationship Id="rId4" Type="http://schemas.openxmlformats.org/officeDocument/2006/relationships/oleObject" Target="../embeddings/oleObject79.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vmlDrawing" Target="../drawings/vmlDrawing67.vml"/><Relationship Id="rId6" Type="http://schemas.openxmlformats.org/officeDocument/2006/relationships/image" Target="../media/image71.jpeg"/><Relationship Id="rId5" Type="http://schemas.openxmlformats.org/officeDocument/2006/relationships/image" Target="../media/image3.png"/><Relationship Id="rId4" Type="http://schemas.openxmlformats.org/officeDocument/2006/relationships/oleObject" Target="../embeddings/oleObject80.bin"/></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70.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68.vml"/><Relationship Id="rId6" Type="http://schemas.openxmlformats.org/officeDocument/2006/relationships/oleObject" Target="../embeddings/oleObject81.bin"/><Relationship Id="rId5" Type="http://schemas.openxmlformats.org/officeDocument/2006/relationships/image" Target="../media/image4.jpeg"/><Relationship Id="rId10" Type="http://schemas.openxmlformats.org/officeDocument/2006/relationships/image" Target="../media/image6.jpeg"/><Relationship Id="rId4" Type="http://schemas.openxmlformats.org/officeDocument/2006/relationships/image" Target="../media/image133.jpeg"/><Relationship Id="rId9" Type="http://schemas.openxmlformats.org/officeDocument/2006/relationships/image" Target="../media/image7.png"/></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notesSlide" Target="../notesSlides/notesSlide7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69.vml"/><Relationship Id="rId6" Type="http://schemas.openxmlformats.org/officeDocument/2006/relationships/oleObject" Target="../embeddings/oleObject83.bin"/><Relationship Id="rId5" Type="http://schemas.openxmlformats.org/officeDocument/2006/relationships/image" Target="../media/image135.jpeg"/><Relationship Id="rId10" Type="http://schemas.openxmlformats.org/officeDocument/2006/relationships/image" Target="../media/image6.jpeg"/><Relationship Id="rId4" Type="http://schemas.openxmlformats.org/officeDocument/2006/relationships/image" Target="../media/image134.jpeg"/><Relationship Id="rId9" Type="http://schemas.openxmlformats.org/officeDocument/2006/relationships/image" Target="../media/image7.png"/></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72.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70.vml"/><Relationship Id="rId6" Type="http://schemas.openxmlformats.org/officeDocument/2006/relationships/image" Target="../media/image3.png"/><Relationship Id="rId5" Type="http://schemas.openxmlformats.org/officeDocument/2006/relationships/oleObject" Target="../embeddings/oleObject85.bin"/><Relationship Id="rId4" Type="http://schemas.openxmlformats.org/officeDocument/2006/relationships/image" Target="../media/image4.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2220254"/>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محاضرة عن</a:t>
            </a:r>
          </a:p>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a:t>
            </a:r>
            <a:endParaRPr lang="ar-SA" sz="6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7219" name="Clip" r:id="rId5" imgW="2000000" imgH="1371429" progId="">
                  <p:embed/>
                </p:oleObj>
              </mc:Choice>
              <mc:Fallback>
                <p:oleObj name="Clip" r:id="rId5" imgW="2000000" imgH="1371429" progId="">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مستطيل مستدير الزوايا 9"/>
          <p:cNvSpPr/>
          <p:nvPr/>
        </p:nvSpPr>
        <p:spPr bwMode="auto">
          <a:xfrm>
            <a:off x="5418778" y="5474984"/>
            <a:ext cx="3643306" cy="1285884"/>
          </a:xfrm>
          <a:prstGeom prst="roundRect">
            <a:avLst/>
          </a:prstGeom>
          <a:blipFill>
            <a:blip r:embed="rId7"/>
            <a:tile tx="0" ty="0" sx="100000" sy="100000" flip="none" algn="tl"/>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nchorCtr="0"/>
          <a:lstStyle/>
          <a:p>
            <a:pPr algn="ctr">
              <a:defRPr/>
            </a:pPr>
            <a:r>
              <a:rPr lang="ar-EG"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إعداد</a:t>
            </a:r>
          </a:p>
          <a:p>
            <a:pPr algn="ctr">
              <a:defRPr/>
            </a:pPr>
            <a:r>
              <a:rPr lang="ar-EG" sz="2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إدارة التربية العسكرية بجامعة القاهرة</a:t>
            </a:r>
          </a:p>
        </p:txBody>
      </p:sp>
      <p:sp>
        <p:nvSpPr>
          <p:cNvPr id="7" name="مستطيل مستدير الزوايا 9"/>
          <p:cNvSpPr/>
          <p:nvPr/>
        </p:nvSpPr>
        <p:spPr bwMode="auto">
          <a:xfrm>
            <a:off x="71406" y="5485462"/>
            <a:ext cx="3643338" cy="1285884"/>
          </a:xfrm>
          <a:prstGeom prst="roundRect">
            <a:avLst/>
          </a:prstGeom>
          <a:blipFill>
            <a:blip r:embed="rId7"/>
            <a:tile tx="0" ty="0" sx="100000" sy="100000" flip="none" algn="tl"/>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nchorCtr="0"/>
          <a:lstStyle/>
          <a:p>
            <a:pPr algn="ctr">
              <a:defRPr/>
            </a:pPr>
            <a:r>
              <a:rPr lang="ar-EG" sz="2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المحاضر</a:t>
            </a:r>
          </a:p>
          <a:p>
            <a:pPr algn="ctr">
              <a:defRPr/>
            </a:pPr>
            <a:r>
              <a:rPr lang="ar-EG"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عقيد / إيهاب محمد مصطفى</a:t>
            </a:r>
          </a:p>
          <a:p>
            <a:pPr algn="ctr">
              <a:defRPr/>
            </a:pPr>
            <a:r>
              <a:rPr lang="ar-EG"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مدير إدارة التربية العسكرية بجامعة القاهرة</a:t>
            </a:r>
          </a:p>
        </p:txBody>
      </p:sp>
      <p:sp>
        <p:nvSpPr>
          <p:cNvPr id="10" name="AutoShape 3107"/>
          <p:cNvSpPr>
            <a:spLocks noChangeArrowheads="1"/>
          </p:cNvSpPr>
          <p:nvPr/>
        </p:nvSpPr>
        <p:spPr bwMode="auto">
          <a:xfrm>
            <a:off x="6516216" y="1301403"/>
            <a:ext cx="2550454" cy="255389"/>
          </a:xfrm>
          <a:prstGeom prst="roundRect">
            <a:avLst>
              <a:gd name="adj" fmla="val 16667"/>
            </a:avLst>
          </a:prstGeom>
          <a:blipFill>
            <a:blip r:embed="rId8"/>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1" name="AutoShape 3107"/>
          <p:cNvSpPr>
            <a:spLocks noChangeArrowheads="1"/>
          </p:cNvSpPr>
          <p:nvPr/>
        </p:nvSpPr>
        <p:spPr bwMode="auto">
          <a:xfrm>
            <a:off x="6516216" y="974626"/>
            <a:ext cx="2540008" cy="255389"/>
          </a:xfrm>
          <a:prstGeom prst="roundRect">
            <a:avLst>
              <a:gd name="adj" fmla="val 16667"/>
            </a:avLst>
          </a:prstGeom>
          <a:blipFill>
            <a:blip r:embed="rId8"/>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pic>
        <p:nvPicPr>
          <p:cNvPr id="13" name="صورة 8" descr="القوات-المسلحة-المصرية-620x388.png"/>
          <p:cNvPicPr>
            <a:picLocks noChangeAspect="1"/>
          </p:cNvPicPr>
          <p:nvPr/>
        </p:nvPicPr>
        <p:blipFill>
          <a:blip r:embed="rId9" cstate="print"/>
          <a:stretch>
            <a:fillRect/>
          </a:stretch>
        </p:blipFill>
        <p:spPr>
          <a:xfrm>
            <a:off x="0" y="910455"/>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89491"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643438" y="1643050"/>
            <a:ext cx="4283242" cy="5009482"/>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ts val="3800"/>
              </a:lnSpc>
            </a:pPr>
            <a:r>
              <a:rPr lang="ar-EG" sz="2300" b="1" dirty="0" smtClean="0">
                <a:solidFill>
                  <a:schemeClr val="bg1"/>
                </a:solidFill>
                <a:latin typeface="Calibri"/>
              </a:rPr>
              <a:t> فكرة تلك الحروب ليست جديدة حيث تحدث عنها المفكر الصيني ” </a:t>
            </a:r>
            <a:r>
              <a:rPr lang="ar-EG" sz="2300" b="1" dirty="0" smtClean="0">
                <a:solidFill>
                  <a:srgbClr val="FF0000"/>
                </a:solidFill>
                <a:latin typeface="Calibri"/>
              </a:rPr>
              <a:t>صن تزو</a:t>
            </a:r>
            <a:r>
              <a:rPr lang="ar-EG" sz="2300" b="1" dirty="0" smtClean="0">
                <a:solidFill>
                  <a:schemeClr val="bg1"/>
                </a:solidFill>
                <a:latin typeface="Calibri"/>
              </a:rPr>
              <a:t>”  </a:t>
            </a:r>
            <a:br>
              <a:rPr lang="ar-EG" sz="2300" b="1" dirty="0" smtClean="0">
                <a:solidFill>
                  <a:schemeClr val="bg1"/>
                </a:solidFill>
                <a:latin typeface="Calibri"/>
              </a:rPr>
            </a:br>
            <a:r>
              <a:rPr lang="ar-EG" sz="2300" b="1" dirty="0" smtClean="0">
                <a:solidFill>
                  <a:schemeClr val="bg1"/>
                </a:solidFill>
                <a:latin typeface="Calibri"/>
              </a:rPr>
              <a:t>قائلاً</a:t>
            </a:r>
            <a:r>
              <a:rPr lang="ar-EG" sz="2300" b="1" dirty="0" smtClean="0">
                <a:solidFill>
                  <a:srgbClr val="FFFF00"/>
                </a:solidFill>
                <a:latin typeface="Calibri"/>
              </a:rPr>
              <a:t> ” إنه من الصعب أن تدخل في حروب ضد قوة عسكرية أقوى بنفس الأسلحة المتناظرة ، ومن ثم يجب البحث عن أساليب مختلفة لإستخدامها بهدف إلحاق الخسائر بالقوة الكبرى</a:t>
            </a:r>
            <a:r>
              <a:rPr lang="ar-EG" sz="2300" b="1" dirty="0" smtClean="0">
                <a:solidFill>
                  <a:schemeClr val="bg1"/>
                </a:solidFill>
                <a:latin typeface="Calibri"/>
              </a:rPr>
              <a:t>“ وفي رأيه يتمثل هذا الأسلوب في إستهداف وحدة المجتمع بحيث عندما يتم تحطيم التماسك الإجتماعى سيؤدي ذلك إلى </a:t>
            </a:r>
            <a:r>
              <a:rPr lang="ar-EG" sz="2300" b="1" dirty="0" smtClean="0">
                <a:solidFill>
                  <a:srgbClr val="FF0000"/>
                </a:solidFill>
                <a:latin typeface="Calibri"/>
              </a:rPr>
              <a:t>تحطيم القوة العسكرية </a:t>
            </a:r>
            <a:r>
              <a:rPr lang="ar-EG" sz="2300" b="1" dirty="0" smtClean="0">
                <a:solidFill>
                  <a:schemeClr val="bg1"/>
                </a:solidFill>
                <a:latin typeface="Calibri"/>
              </a:rPr>
              <a:t>. </a:t>
            </a:r>
          </a:p>
        </p:txBody>
      </p:sp>
      <p:sp>
        <p:nvSpPr>
          <p:cNvPr id="7" name="AutoShape 3107"/>
          <p:cNvSpPr>
            <a:spLocks noChangeArrowheads="1"/>
          </p:cNvSpPr>
          <p:nvPr/>
        </p:nvSpPr>
        <p:spPr bwMode="auto">
          <a:xfrm>
            <a:off x="3657600" y="943910"/>
            <a:ext cx="1828800" cy="548640"/>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المقدمة</a:t>
            </a:r>
            <a:endParaRPr lang="ar-EG" sz="2800" dirty="0">
              <a:solidFill>
                <a:srgbClr val="FFFF00"/>
              </a:solidFill>
              <a:cs typeface="PT Bold Heading" pitchFamily="2" charset="-78"/>
            </a:endParaRPr>
          </a:p>
        </p:txBody>
      </p:sp>
      <p:pic>
        <p:nvPicPr>
          <p:cNvPr id="189443" name="Picture 3" descr="C:\Documents and Settings\Office\Desktop\الجيل الرابع\صور حروب الجيل الرابع\index.jpeg"/>
          <p:cNvPicPr>
            <a:picLocks noChangeAspect="1" noChangeArrowheads="1"/>
          </p:cNvPicPr>
          <p:nvPr/>
        </p:nvPicPr>
        <p:blipFill>
          <a:blip r:embed="rId6"/>
          <a:srcRect/>
          <a:stretch>
            <a:fillRect/>
          </a:stretch>
        </p:blipFill>
        <p:spPr bwMode="auto">
          <a:xfrm>
            <a:off x="182880" y="1700807"/>
            <a:ext cx="4246244" cy="2446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9444" name="Picture 4" descr="C:\Documents and Settings\Office\Desktop\الجيل الرابع\صور حروب الجيل الرابع\BtHqSAaCEAAXcKD.jpg"/>
          <p:cNvPicPr>
            <a:picLocks noChangeAspect="1" noChangeArrowheads="1"/>
          </p:cNvPicPr>
          <p:nvPr/>
        </p:nvPicPr>
        <p:blipFill>
          <a:blip r:embed="rId7"/>
          <a:srcRect/>
          <a:stretch>
            <a:fillRect/>
          </a:stretch>
        </p:blipFill>
        <p:spPr bwMode="auto">
          <a:xfrm>
            <a:off x="182880" y="4281494"/>
            <a:ext cx="4261484" cy="2317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703320" y="943910"/>
            <a:ext cx="1737360" cy="548640"/>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المقدمة</a:t>
            </a:r>
            <a:endParaRPr lang="ar-EG" sz="2800" dirty="0">
              <a:solidFill>
                <a:srgbClr val="FFFF00"/>
              </a:solidFill>
              <a:cs typeface="PT Bold Heading" pitchFamily="2" charset="-78"/>
            </a:endParaRPr>
          </a:p>
        </p:txBody>
      </p:sp>
      <p:sp>
        <p:nvSpPr>
          <p:cNvPr id="19" name="AutoShape 2"/>
          <p:cNvSpPr>
            <a:spLocks noChangeArrowheads="1"/>
          </p:cNvSpPr>
          <p:nvPr/>
        </p:nvSpPr>
        <p:spPr bwMode="auto">
          <a:xfrm>
            <a:off x="4643438" y="1711593"/>
            <a:ext cx="4283242" cy="4901637"/>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ct val="150000"/>
              </a:lnSpc>
            </a:pPr>
            <a:r>
              <a:rPr lang="ar-EG" sz="2300" b="1" dirty="0" smtClean="0">
                <a:solidFill>
                  <a:schemeClr val="bg1"/>
                </a:solidFill>
                <a:latin typeface="Calibri"/>
              </a:rPr>
              <a:t> وتعود جذور ذلك النوع من الحروب إلى الحرب الباردة بين </a:t>
            </a:r>
            <a:r>
              <a:rPr lang="ar-EG" sz="2300" b="1" dirty="0" smtClean="0">
                <a:solidFill>
                  <a:srgbClr val="FFFF00"/>
                </a:solidFill>
                <a:latin typeface="Calibri"/>
              </a:rPr>
              <a:t>الولايات المتحدة الأمريكية والإتحاد السوفيتى </a:t>
            </a:r>
            <a:r>
              <a:rPr lang="ar-EG" sz="2300" b="1" dirty="0" smtClean="0">
                <a:solidFill>
                  <a:schemeClr val="bg1"/>
                </a:solidFill>
                <a:latin typeface="Calibri"/>
              </a:rPr>
              <a:t>، حيث تم إستخدام أساليب حديثة في القتال تعتمد على الحروب السرية عبر الأفراد والجماعات المدربة لإحداث اضطرابات في الدول </a:t>
            </a:r>
            <a:r>
              <a:rPr lang="ar-EG" sz="2300" b="1" dirty="0" smtClean="0">
                <a:solidFill>
                  <a:srgbClr val="FF0000"/>
                </a:solidFill>
                <a:latin typeface="Calibri"/>
              </a:rPr>
              <a:t>والقيام بعمليات إرهابية </a:t>
            </a:r>
            <a:r>
              <a:rPr lang="ar-EG" sz="2300" b="1" dirty="0" smtClean="0">
                <a:solidFill>
                  <a:schemeClr val="bg1"/>
                </a:solidFill>
                <a:latin typeface="Calibri"/>
              </a:rPr>
              <a:t>، حيث قامت الولايات المتحدة بدعم تنظيم القاعدة ضد الإتحاد السوفيتي في أفغانستان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3363"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5" name="Picture 3" descr="C:\Documents and Settings\Office\Desktop\الجيل الرابع\صور حروب الجيل الرابع\imagesggg.jpeg"/>
          <p:cNvPicPr>
            <a:picLocks noChangeAspect="1" noChangeArrowheads="1"/>
          </p:cNvPicPr>
          <p:nvPr/>
        </p:nvPicPr>
        <p:blipFill>
          <a:blip r:embed="rId6"/>
          <a:srcRect/>
          <a:stretch>
            <a:fillRect/>
          </a:stretch>
        </p:blipFill>
        <p:spPr bwMode="auto">
          <a:xfrm>
            <a:off x="168562" y="1783080"/>
            <a:ext cx="4286280" cy="2247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6" name="Picture 4" descr="C:\Documents and Settings\Office\Desktop\الجيل الرابع\صور حروب الجيل الرابع\imagesn.jpeg"/>
          <p:cNvPicPr>
            <a:picLocks noChangeAspect="1" noChangeArrowheads="1"/>
          </p:cNvPicPr>
          <p:nvPr/>
        </p:nvPicPr>
        <p:blipFill>
          <a:blip r:embed="rId7"/>
          <a:srcRect/>
          <a:stretch>
            <a:fillRect/>
          </a:stretch>
        </p:blipFill>
        <p:spPr bwMode="auto">
          <a:xfrm>
            <a:off x="182880" y="4225305"/>
            <a:ext cx="4282440" cy="2418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749040" y="943910"/>
            <a:ext cx="1645920" cy="548640"/>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المقدمة</a:t>
            </a:r>
            <a:endParaRPr lang="ar-EG" sz="2800" dirty="0">
              <a:solidFill>
                <a:srgbClr val="FFFF00"/>
              </a:solidFill>
              <a:cs typeface="PT Bold Heading" pitchFamily="2" charset="-78"/>
            </a:endParaRP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0515"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643438" y="1643050"/>
            <a:ext cx="4283242" cy="5026018"/>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ts val="2900"/>
              </a:lnSpc>
            </a:pPr>
            <a:r>
              <a:rPr lang="ar-EG" sz="2300" b="1" dirty="0" smtClean="0">
                <a:solidFill>
                  <a:schemeClr val="bg1"/>
                </a:solidFill>
                <a:latin typeface="Calibri"/>
              </a:rPr>
              <a:t>كما إستطاعت </a:t>
            </a:r>
            <a:r>
              <a:rPr lang="ar-EG" sz="2300" b="1" dirty="0" smtClean="0">
                <a:solidFill>
                  <a:srgbClr val="FFFF00"/>
                </a:solidFill>
                <a:latin typeface="Calibri"/>
              </a:rPr>
              <a:t>القوات الفيتنامية </a:t>
            </a:r>
            <a:r>
              <a:rPr lang="ar-EG" sz="2300" b="1" dirty="0" smtClean="0">
                <a:solidFill>
                  <a:schemeClr val="bg1"/>
                </a:solidFill>
                <a:latin typeface="Calibri"/>
              </a:rPr>
              <a:t>في حرب فيتنام أن تهزم الولايات المتحدة التى تعتبر أقوى جيش في العالم وإلحاق أكبر قدر من الخسائر به “ </a:t>
            </a:r>
            <a:r>
              <a:rPr lang="ar-EG" sz="2300" b="1" dirty="0" smtClean="0">
                <a:solidFill>
                  <a:srgbClr val="FF0000"/>
                </a:solidFill>
                <a:latin typeface="Calibri"/>
              </a:rPr>
              <a:t>بشرية ومادية </a:t>
            </a:r>
            <a:r>
              <a:rPr lang="ar-EG" sz="2300" b="1" dirty="0" smtClean="0">
                <a:solidFill>
                  <a:schemeClr val="bg1"/>
                </a:solidFill>
                <a:latin typeface="Calibri"/>
              </a:rPr>
              <a:t>” وهذا خير مثال لحروب الجيل الرابع حيث إستطاعت قوى ضعيفة من تكبيد الخسائر لقوة أكبر ، </a:t>
            </a:r>
            <a:r>
              <a:rPr lang="ar-EG" sz="2300" b="1" dirty="0" smtClean="0">
                <a:solidFill>
                  <a:srgbClr val="FFFF00"/>
                </a:solidFill>
                <a:latin typeface="Calibri"/>
              </a:rPr>
              <a:t>وتعتبر أحداث  الحادى عشر من سبتمبر مثالأ أخر </a:t>
            </a:r>
            <a:r>
              <a:rPr lang="ar-EG" sz="2300" b="1" dirty="0" smtClean="0">
                <a:solidFill>
                  <a:schemeClr val="bg1"/>
                </a:solidFill>
                <a:latin typeface="Calibri"/>
              </a:rPr>
              <a:t>على تلك الحروب حيث توضح مدى قدرة قوة غير نظامية والمتمثلة في ”</a:t>
            </a:r>
            <a:r>
              <a:rPr lang="ar-EG" sz="2300" b="1" dirty="0" smtClean="0">
                <a:solidFill>
                  <a:srgbClr val="FF0000"/>
                </a:solidFill>
                <a:latin typeface="Calibri"/>
              </a:rPr>
              <a:t>تنظيم القاعدة</a:t>
            </a:r>
            <a:r>
              <a:rPr lang="ar-EG" sz="2300" b="1" dirty="0" smtClean="0">
                <a:solidFill>
                  <a:schemeClr val="bg1"/>
                </a:solidFill>
                <a:latin typeface="Calibri"/>
              </a:rPr>
              <a:t>” في إستهداف </a:t>
            </a:r>
            <a:br>
              <a:rPr lang="ar-EG" sz="2300" b="1" dirty="0" smtClean="0">
                <a:solidFill>
                  <a:schemeClr val="bg1"/>
                </a:solidFill>
                <a:latin typeface="Calibri"/>
              </a:rPr>
            </a:br>
            <a:r>
              <a:rPr lang="ar-EG" sz="2300" b="1" dirty="0" smtClean="0">
                <a:solidFill>
                  <a:schemeClr val="bg1"/>
                </a:solidFill>
                <a:latin typeface="Calibri"/>
              </a:rPr>
              <a:t>برجى التجارة الأمريكي </a:t>
            </a:r>
            <a:r>
              <a:rPr lang="ar-EG" sz="2300" b="1" dirty="0" smtClean="0">
                <a:solidFill>
                  <a:srgbClr val="FFFF00"/>
                </a:solidFill>
                <a:latin typeface="Calibri"/>
              </a:rPr>
              <a:t>وإلحاق الخسائر بالولايات المتحدة </a:t>
            </a:r>
            <a:r>
              <a:rPr lang="ar-EG" sz="2300" b="1" dirty="0" smtClean="0">
                <a:solidFill>
                  <a:schemeClr val="bg1"/>
                </a:solidFill>
                <a:latin typeface="Calibri"/>
              </a:rPr>
              <a:t>واستهدافها في </a:t>
            </a:r>
            <a:br>
              <a:rPr lang="ar-EG" sz="2300" b="1" dirty="0" smtClean="0">
                <a:solidFill>
                  <a:schemeClr val="bg1"/>
                </a:solidFill>
                <a:latin typeface="Calibri"/>
              </a:rPr>
            </a:br>
            <a:r>
              <a:rPr lang="ar-EG" sz="2300" b="1" dirty="0" smtClean="0">
                <a:solidFill>
                  <a:schemeClr val="bg1"/>
                </a:solidFill>
                <a:latin typeface="Calibri"/>
              </a:rPr>
              <a:t>عقر دارها .</a:t>
            </a:r>
          </a:p>
        </p:txBody>
      </p:sp>
      <p:pic>
        <p:nvPicPr>
          <p:cNvPr id="190467" name="Picture 3" descr="C:\Documents and Settings\Office\Desktop\الجيل الرابع\صور حروب الجيل الرابع\map09.jpg"/>
          <p:cNvPicPr>
            <a:picLocks noChangeAspect="1" noChangeArrowheads="1"/>
          </p:cNvPicPr>
          <p:nvPr/>
        </p:nvPicPr>
        <p:blipFill>
          <a:blip r:embed="rId6"/>
          <a:srcRect/>
          <a:stretch>
            <a:fillRect/>
          </a:stretch>
        </p:blipFill>
        <p:spPr bwMode="auto">
          <a:xfrm>
            <a:off x="2296056" y="1729728"/>
            <a:ext cx="2213011"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0468" name="Picture 4" descr="C:\Documents and Settings\Office\Desktop\الجيل الرابع\صور حروب الجيل الرابع\indexgc.jpeg"/>
          <p:cNvPicPr>
            <a:picLocks noChangeAspect="1" noChangeArrowheads="1"/>
          </p:cNvPicPr>
          <p:nvPr/>
        </p:nvPicPr>
        <p:blipFill>
          <a:blip r:embed="rId7"/>
          <a:srcRect/>
          <a:stretch>
            <a:fillRect/>
          </a:stretch>
        </p:blipFill>
        <p:spPr bwMode="auto">
          <a:xfrm>
            <a:off x="121919" y="1729202"/>
            <a:ext cx="2006425" cy="2283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0469" name="Picture 5" descr="C:\Documents and Settings\Office\Desktop\الجيل الرابع\صور حروب الجيل الرابع\imagesg.jpeg"/>
          <p:cNvPicPr>
            <a:picLocks noChangeAspect="1" noChangeArrowheads="1"/>
          </p:cNvPicPr>
          <p:nvPr/>
        </p:nvPicPr>
        <p:blipFill>
          <a:blip r:embed="rId8"/>
          <a:srcRect/>
          <a:stretch>
            <a:fillRect/>
          </a:stretch>
        </p:blipFill>
        <p:spPr bwMode="auto">
          <a:xfrm>
            <a:off x="2292324" y="4156059"/>
            <a:ext cx="2216743" cy="2461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0470" name="Picture 6" descr="C:\Documents and Settings\Office\Desktop\الجيل الرابع\صور حروب الجيل الرابع\indexrh.jpeg"/>
          <p:cNvPicPr>
            <a:picLocks noChangeAspect="1" noChangeArrowheads="1"/>
          </p:cNvPicPr>
          <p:nvPr/>
        </p:nvPicPr>
        <p:blipFill>
          <a:blip r:embed="rId9"/>
          <a:srcRect/>
          <a:stretch>
            <a:fillRect/>
          </a:stretch>
        </p:blipFill>
        <p:spPr bwMode="auto">
          <a:xfrm>
            <a:off x="121920" y="4156059"/>
            <a:ext cx="2007059" cy="2487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794760" y="956448"/>
            <a:ext cx="1554480"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المقدمة</a:t>
            </a:r>
            <a:endParaRPr lang="ar-EG" sz="2800" dirty="0">
              <a:solidFill>
                <a:srgbClr val="FFFF00"/>
              </a:solidFill>
              <a:cs typeface="PT Bold Heading" pitchFamily="2" charset="-78"/>
            </a:endParaRPr>
          </a:p>
        </p:txBody>
      </p:sp>
      <p:sp>
        <p:nvSpPr>
          <p:cNvPr id="19" name="AutoShape 2"/>
          <p:cNvSpPr>
            <a:spLocks noChangeArrowheads="1"/>
          </p:cNvSpPr>
          <p:nvPr/>
        </p:nvSpPr>
        <p:spPr bwMode="auto">
          <a:xfrm>
            <a:off x="4643438" y="1754347"/>
            <a:ext cx="4283242" cy="4960657"/>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ts val="3100"/>
              </a:lnSpc>
            </a:pPr>
            <a:r>
              <a:rPr lang="ar-EG" sz="2300" b="1" dirty="0" smtClean="0">
                <a:solidFill>
                  <a:schemeClr val="bg1"/>
                </a:solidFill>
                <a:latin typeface="Calibri"/>
              </a:rPr>
              <a:t>إنّ الفواصل بين أجيال الحروب </a:t>
            </a:r>
            <a:br>
              <a:rPr lang="ar-EG" sz="2300" b="1" dirty="0" smtClean="0">
                <a:solidFill>
                  <a:schemeClr val="bg1"/>
                </a:solidFill>
                <a:latin typeface="Calibri"/>
              </a:rPr>
            </a:br>
            <a:r>
              <a:rPr lang="ar-EG" sz="2300" b="1" dirty="0" smtClean="0">
                <a:solidFill>
                  <a:srgbClr val="FFFF00"/>
                </a:solidFill>
                <a:latin typeface="Calibri"/>
              </a:rPr>
              <a:t>غير واضحة </a:t>
            </a:r>
            <a:r>
              <a:rPr lang="ar-EG" sz="2300" b="1" dirty="0" smtClean="0">
                <a:solidFill>
                  <a:schemeClr val="bg1"/>
                </a:solidFill>
                <a:latin typeface="Calibri"/>
              </a:rPr>
              <a:t>، ولا يمكن الإدعاء بتاريخ محدد لإنتهاء جيل وبداية جيل جديد , كما أنّ ظهور جيل جديد لا يعني أنّ الجيل السابق عليه إنتهى في التطبيق , </a:t>
            </a:r>
            <a:r>
              <a:rPr lang="ar-EG" sz="2300" b="1" dirty="0" smtClean="0">
                <a:solidFill>
                  <a:srgbClr val="FF0000"/>
                </a:solidFill>
                <a:latin typeface="Calibri"/>
              </a:rPr>
              <a:t>فمثلاً</a:t>
            </a:r>
            <a:r>
              <a:rPr lang="ar-EG" sz="2300" b="1" dirty="0" smtClean="0">
                <a:solidFill>
                  <a:schemeClr val="bg1"/>
                </a:solidFill>
                <a:latin typeface="Calibri"/>
              </a:rPr>
              <a:t> ، تُعبر الحرب الأهلية الأمريكية (1861-1865) </a:t>
            </a:r>
            <a:r>
              <a:rPr lang="ar-EG" sz="2300" b="1" dirty="0" smtClean="0">
                <a:solidFill>
                  <a:srgbClr val="FFFF00"/>
                </a:solidFill>
                <a:latin typeface="Calibri"/>
              </a:rPr>
              <a:t>عن</a:t>
            </a:r>
            <a:r>
              <a:rPr lang="ar-EG" sz="2300" b="1" dirty="0" smtClean="0">
                <a:solidFill>
                  <a:schemeClr val="bg1"/>
                </a:solidFill>
                <a:latin typeface="Calibri"/>
              </a:rPr>
              <a:t> </a:t>
            </a:r>
            <a:r>
              <a:rPr lang="ar-EG" sz="2300" b="1" dirty="0" smtClean="0">
                <a:solidFill>
                  <a:srgbClr val="FFFF00"/>
                </a:solidFill>
                <a:latin typeface="Calibri"/>
              </a:rPr>
              <a:t>جيلي الحرب الأول والثاني </a:t>
            </a:r>
            <a:r>
              <a:rPr lang="ar-EG" sz="2300" b="1" dirty="0" smtClean="0">
                <a:solidFill>
                  <a:schemeClr val="bg1"/>
                </a:solidFill>
                <a:latin typeface="Calibri"/>
              </a:rPr>
              <a:t>, كما عبرت </a:t>
            </a:r>
            <a:r>
              <a:rPr lang="ar-EG" sz="2300" b="1" dirty="0" smtClean="0">
                <a:solidFill>
                  <a:srgbClr val="FFFF00"/>
                </a:solidFill>
                <a:latin typeface="Calibri"/>
              </a:rPr>
              <a:t>الحرب العالمية الثانية </a:t>
            </a:r>
            <a:r>
              <a:rPr lang="ar-EG" sz="2300" b="1" dirty="0" smtClean="0">
                <a:solidFill>
                  <a:schemeClr val="bg1"/>
                </a:solidFill>
                <a:latin typeface="Calibri"/>
              </a:rPr>
              <a:t>تطور فن الحرب من الجيل الثاني إلى الجيل الثالث , وقد بدأت حرب العراق عام 2003 حرباً من الجيل الثالث ، ولكن تم إستخدام </a:t>
            </a:r>
            <a:r>
              <a:rPr lang="ar-EG" sz="2300" b="1" dirty="0" smtClean="0">
                <a:solidFill>
                  <a:srgbClr val="FFFF00"/>
                </a:solidFill>
                <a:latin typeface="Calibri"/>
              </a:rPr>
              <a:t>أدوات الجيل الرابع </a:t>
            </a:r>
            <a:r>
              <a:rPr lang="ar-EG" sz="2300" b="1" dirty="0" smtClean="0">
                <a:solidFill>
                  <a:schemeClr val="bg1"/>
                </a:solidFill>
                <a:latin typeface="Calibri"/>
              </a:rPr>
              <a:t>فيها بكثافة فيما بعد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0532"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483" name="Picture 3" descr="C:\Documents and Settings\Office\Desktop\الجيل الرابع\صور حروب الجيل الرابع\handbook-wordle1ن.jpg"/>
          <p:cNvPicPr>
            <a:picLocks noChangeAspect="1" noChangeArrowheads="1"/>
          </p:cNvPicPr>
          <p:nvPr/>
        </p:nvPicPr>
        <p:blipFill>
          <a:blip r:embed="rId6"/>
          <a:srcRect/>
          <a:stretch>
            <a:fillRect/>
          </a:stretch>
        </p:blipFill>
        <p:spPr bwMode="auto">
          <a:xfrm>
            <a:off x="152400" y="1785926"/>
            <a:ext cx="4298917"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5" name="Picture 5" descr="C:\Users\armya\Desktop\المحاضرة مدحت\صور حروب الجيل الرابع\images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356160"/>
            <a:ext cx="4298917" cy="2277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794760" y="943910"/>
            <a:ext cx="1554480"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المقدمة</a:t>
            </a:r>
            <a:endParaRPr lang="ar-EG" sz="2800" dirty="0">
              <a:solidFill>
                <a:srgbClr val="FFFF00"/>
              </a:solidFill>
              <a:cs typeface="PT Bold Heading" pitchFamily="2" charset="-78"/>
            </a:endParaRP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1541" name="Clip" r:id="rId4" imgW="2000000" imgH="1371429" progId="">
                  <p:embed/>
                </p:oleObj>
              </mc:Choice>
              <mc:Fallback>
                <p:oleObj name="Clip" r:id="rId4" imgW="2000000" imgH="1371429"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2"/>
          <p:cNvSpPr>
            <a:spLocks noChangeArrowheads="1"/>
          </p:cNvSpPr>
          <p:nvPr/>
        </p:nvSpPr>
        <p:spPr bwMode="auto">
          <a:xfrm>
            <a:off x="4643438" y="2071678"/>
            <a:ext cx="4283242" cy="4089274"/>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ct val="150000"/>
              </a:lnSpc>
            </a:pPr>
            <a:r>
              <a:rPr lang="ar-EG" sz="2400" b="1" dirty="0" smtClean="0">
                <a:solidFill>
                  <a:schemeClr val="bg1"/>
                </a:solidFill>
                <a:latin typeface="Calibri"/>
              </a:rPr>
              <a:t>هناك بعض الفوائد </a:t>
            </a:r>
            <a:r>
              <a:rPr lang="ar-EG" sz="2400" b="1" dirty="0" smtClean="0">
                <a:solidFill>
                  <a:srgbClr val="FFFF00"/>
                </a:solidFill>
                <a:latin typeface="Calibri"/>
              </a:rPr>
              <a:t>من تصنيف الحروب </a:t>
            </a:r>
            <a:r>
              <a:rPr lang="ar-EG" sz="2400" b="1" dirty="0" smtClean="0">
                <a:solidFill>
                  <a:schemeClr val="bg1"/>
                </a:solidFill>
                <a:latin typeface="Calibri"/>
              </a:rPr>
              <a:t>وفقاً لقاعدة الأجيال , </a:t>
            </a:r>
            <a:r>
              <a:rPr lang="ar-EG" sz="2400" b="1" dirty="0" smtClean="0">
                <a:solidFill>
                  <a:srgbClr val="FFFF00"/>
                </a:solidFill>
                <a:latin typeface="Calibri"/>
              </a:rPr>
              <a:t>فمثلاً</a:t>
            </a:r>
            <a:r>
              <a:rPr lang="ar-EG" sz="2400" b="1" dirty="0" smtClean="0">
                <a:solidFill>
                  <a:schemeClr val="bg1"/>
                </a:solidFill>
                <a:latin typeface="Calibri"/>
              </a:rPr>
              <a:t> ، </a:t>
            </a:r>
            <a:br>
              <a:rPr lang="ar-EG" sz="2400" b="1" dirty="0" smtClean="0">
                <a:solidFill>
                  <a:schemeClr val="bg1"/>
                </a:solidFill>
                <a:latin typeface="Calibri"/>
              </a:rPr>
            </a:br>
            <a:r>
              <a:rPr lang="ar-EG" sz="2400" b="1" dirty="0" smtClean="0">
                <a:solidFill>
                  <a:schemeClr val="bg1"/>
                </a:solidFill>
                <a:latin typeface="Calibri"/>
              </a:rPr>
              <a:t>تتجه الدول المتقدمة والصناعية إلى إتباع </a:t>
            </a:r>
            <a:r>
              <a:rPr lang="ar-EG" sz="2400" b="1" dirty="0" smtClean="0">
                <a:solidFill>
                  <a:srgbClr val="FFFF00"/>
                </a:solidFill>
                <a:latin typeface="Calibri"/>
              </a:rPr>
              <a:t>الأجيال الأول والثاني والثالث </a:t>
            </a:r>
            <a:r>
              <a:rPr lang="ar-EG" sz="2400" b="1" dirty="0" smtClean="0">
                <a:solidFill>
                  <a:schemeClr val="bg1"/>
                </a:solidFill>
                <a:latin typeface="Calibri"/>
              </a:rPr>
              <a:t>من الحروب أفضل من </a:t>
            </a:r>
            <a:r>
              <a:rPr lang="ar-EG" sz="2400" b="1" dirty="0" smtClean="0">
                <a:solidFill>
                  <a:srgbClr val="FF0000"/>
                </a:solidFill>
                <a:latin typeface="Calibri"/>
              </a:rPr>
              <a:t>الدول أو القوى الضعيفة </a:t>
            </a:r>
            <a:r>
              <a:rPr lang="ar-EG" sz="2400" b="1" dirty="0" smtClean="0">
                <a:solidFill>
                  <a:schemeClr val="bg1"/>
                </a:solidFill>
                <a:latin typeface="Calibri"/>
              </a:rPr>
              <a:t>, حيث يتجه الطرف الضعيف عادة إلى إجادة أدوات </a:t>
            </a:r>
            <a:r>
              <a:rPr lang="ar-EG" sz="2400" b="1" dirty="0" smtClean="0">
                <a:solidFill>
                  <a:srgbClr val="FFFF00"/>
                </a:solidFill>
                <a:latin typeface="Calibri"/>
              </a:rPr>
              <a:t>الجيل الرابع </a:t>
            </a:r>
            <a:r>
              <a:rPr lang="ar-EG" sz="2400" b="1" dirty="0" smtClean="0">
                <a:solidFill>
                  <a:schemeClr val="bg1"/>
                </a:solidFill>
                <a:latin typeface="Calibri"/>
              </a:rPr>
              <a:t>.</a:t>
            </a:r>
          </a:p>
        </p:txBody>
      </p:sp>
      <p:pic>
        <p:nvPicPr>
          <p:cNvPr id="191491" name="Picture 3" descr="C:\Documents and Settings\Office\Desktop\المحاضرة مدحت\صور حروب الجيل الرابع\images (19).jpg"/>
          <p:cNvPicPr>
            <a:picLocks noChangeAspect="1" noChangeArrowheads="1"/>
          </p:cNvPicPr>
          <p:nvPr/>
        </p:nvPicPr>
        <p:blipFill>
          <a:blip r:embed="rId6"/>
          <a:srcRect/>
          <a:stretch>
            <a:fillRect/>
          </a:stretch>
        </p:blipFill>
        <p:spPr bwMode="auto">
          <a:xfrm>
            <a:off x="214282" y="2143116"/>
            <a:ext cx="4229114" cy="1940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1494" name="Picture 6" descr="C:\Users\armya\Desktop\المحاضرة مدحت\صور حروب الجيل الرابع\Battle_of_Waterloo_181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282" y="4240924"/>
            <a:ext cx="4229114" cy="1920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2304820"/>
            <a:ext cx="6698263" cy="283869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6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فكرة </a:t>
            </a:r>
          </a:p>
          <a:p>
            <a:pPr algn="ctr">
              <a:lnSpc>
                <a:spcPts val="6200"/>
              </a:lnSpc>
              <a:defRPr/>
            </a:pPr>
            <a:r>
              <a:rPr lang="ar-EG" sz="66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a:t>
            </a:r>
            <a:endParaRPr lang="ar-SA" sz="66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276538" name="Clip" r:id="rId5" imgW="2000000" imgH="1371429" progId="">
                  <p:embed/>
                </p:oleObj>
              </mc:Choice>
              <mc:Fallback>
                <p:oleObj name="Clip" r:id="rId5" imgW="2000000" imgH="1371429" progId="">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276539" name="Clip" r:id="rId7" imgW="2000000" imgH="1371429" progId="">
                  <p:embed/>
                </p:oleObj>
              </mc:Choice>
              <mc:Fallback>
                <p:oleObj name="Clip" r:id="rId7" imgW="2000000" imgH="1371429" progId="">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صورة 8" descr="القوات-المسلحة-المصرية-620x388.png"/>
          <p:cNvPicPr>
            <a:picLocks noChangeAspect="1"/>
          </p:cNvPicPr>
          <p:nvPr/>
        </p:nvPicPr>
        <p:blipFill>
          <a:blip r:embed="rId8" cstate="print"/>
          <a:stretch>
            <a:fillRect/>
          </a:stretch>
        </p:blipFill>
        <p:spPr>
          <a:xfrm>
            <a:off x="-32" y="969600"/>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2"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210046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4211960" y="1620828"/>
            <a:ext cx="4786158" cy="192024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000" b="1" dirty="0" smtClean="0">
                <a:solidFill>
                  <a:srgbClr val="FFFFFF"/>
                </a:solidFill>
                <a:cs typeface="PT Bold Heading" pitchFamily="2" charset="-78"/>
              </a:rPr>
              <a:t>في </a:t>
            </a:r>
            <a:r>
              <a:rPr lang="ar-EG" sz="2000" b="1" dirty="0">
                <a:solidFill>
                  <a:srgbClr val="FFFFFF"/>
                </a:solidFill>
                <a:cs typeface="PT Bold Heading" pitchFamily="2" charset="-78"/>
              </a:rPr>
              <a:t>نهايات القرن الماضي تم تأسيس حركة </a:t>
            </a:r>
            <a:r>
              <a:rPr lang="ar-EG" sz="2000" b="1" dirty="0">
                <a:solidFill>
                  <a:srgbClr val="C00000"/>
                </a:solidFill>
                <a:cs typeface="PT Bold Heading" pitchFamily="2" charset="-78"/>
              </a:rPr>
              <a:t>"أوتبور" </a:t>
            </a:r>
            <a:r>
              <a:rPr lang="ar-EG" sz="2000" b="1" dirty="0">
                <a:solidFill>
                  <a:srgbClr val="FFFFFF"/>
                </a:solidFill>
                <a:cs typeface="PT Bold Heading" pitchFamily="2" charset="-78"/>
              </a:rPr>
              <a:t>الصربيةلتكون طرفاً </a:t>
            </a:r>
            <a:r>
              <a:rPr lang="ar-EG" sz="2000" b="1" dirty="0" smtClean="0">
                <a:solidFill>
                  <a:srgbClr val="FFFFFF"/>
                </a:solidFill>
                <a:cs typeface="PT Bold Heading" pitchFamily="2" charset="-78"/>
              </a:rPr>
              <a:t>في</a:t>
            </a:r>
            <a:r>
              <a:rPr lang="ar-SA" sz="2000" b="1" dirty="0" smtClean="0">
                <a:solidFill>
                  <a:srgbClr val="FFFFFF"/>
                </a:solidFill>
                <a:cs typeface="PT Bold Heading" pitchFamily="2" charset="-78"/>
              </a:rPr>
              <a:t> </a:t>
            </a:r>
            <a:r>
              <a:rPr lang="ar-EG" sz="2000" b="1" dirty="0" smtClean="0">
                <a:solidFill>
                  <a:srgbClr val="FFFFFF"/>
                </a:solidFill>
                <a:cs typeface="PT Bold Heading" pitchFamily="2" charset="-78"/>
              </a:rPr>
              <a:t>الصراع في </a:t>
            </a:r>
            <a:r>
              <a:rPr lang="ar-EG" sz="2000" b="1" dirty="0">
                <a:solidFill>
                  <a:srgbClr val="FFFFFF"/>
                </a:solidFill>
                <a:cs typeface="PT Bold Heading" pitchFamily="2" charset="-78"/>
              </a:rPr>
              <a:t>يوغسلافيا </a:t>
            </a:r>
            <a:r>
              <a:rPr lang="ar-EG" sz="2000" b="1" dirty="0" smtClean="0">
                <a:solidFill>
                  <a:srgbClr val="FFFFFF"/>
                </a:solidFill>
                <a:cs typeface="PT Bold Heading" pitchFamily="2" charset="-78"/>
              </a:rPr>
              <a:t>السابقة</a:t>
            </a:r>
            <a:r>
              <a:rPr lang="ar-SA" sz="2000" b="1" dirty="0" smtClean="0">
                <a:solidFill>
                  <a:srgbClr val="FFFFFF"/>
                </a:solidFill>
                <a:cs typeface="PT Bold Heading" pitchFamily="2" charset="-78"/>
              </a:rPr>
              <a:t> </a:t>
            </a:r>
            <a:r>
              <a:rPr lang="ar-EG" sz="2000" b="1" dirty="0" smtClean="0">
                <a:solidFill>
                  <a:srgbClr val="FFFFFF"/>
                </a:solidFill>
                <a:cs typeface="PT Bold Heading" pitchFamily="2" charset="-78"/>
              </a:rPr>
              <a:t>استخدمت </a:t>
            </a:r>
            <a:r>
              <a:rPr lang="ar-EG" sz="2000" b="1" dirty="0">
                <a:solidFill>
                  <a:srgbClr val="FFFFFF"/>
                </a:solidFill>
                <a:cs typeface="PT Bold Heading" pitchFamily="2" charset="-78"/>
              </a:rPr>
              <a:t>هذه المجموعة </a:t>
            </a:r>
            <a:r>
              <a:rPr lang="ar-EG" sz="2000" b="1" dirty="0">
                <a:solidFill>
                  <a:srgbClr val="FFFF00"/>
                </a:solidFill>
                <a:cs typeface="PT Bold Heading" pitchFamily="2" charset="-78"/>
              </a:rPr>
              <a:t>اللاعنف</a:t>
            </a:r>
            <a:r>
              <a:rPr lang="ar-EG" sz="2000" b="1" dirty="0">
                <a:solidFill>
                  <a:srgbClr val="FFFFFF"/>
                </a:solidFill>
                <a:cs typeface="PT Bold Heading" pitchFamily="2" charset="-78"/>
              </a:rPr>
              <a:t> كأسلوب ومنهج حرب </a:t>
            </a:r>
            <a:r>
              <a:rPr lang="ar-EG" sz="2000" b="1" dirty="0" smtClean="0">
                <a:solidFill>
                  <a:srgbClr val="FFFFFF"/>
                </a:solidFill>
                <a:cs typeface="PT Bold Heading" pitchFamily="2" charset="-78"/>
              </a:rPr>
              <a:t> </a:t>
            </a:r>
            <a:r>
              <a:rPr lang="ar-EG" sz="2000" b="1" dirty="0">
                <a:solidFill>
                  <a:srgbClr val="FFFFFF"/>
                </a:solidFill>
                <a:cs typeface="PT Bold Heading" pitchFamily="2" charset="-78"/>
              </a:rPr>
              <a:t>في عام </a:t>
            </a:r>
            <a:r>
              <a:rPr lang="ar-EG" sz="2000" b="1" dirty="0" smtClean="0">
                <a:solidFill>
                  <a:srgbClr val="FFFF00"/>
                </a:solidFill>
                <a:cs typeface="PT Bold Heading" pitchFamily="2" charset="-78"/>
              </a:rPr>
              <a:t>2000.</a:t>
            </a:r>
            <a:endParaRPr lang="en-US" sz="2000" b="1" dirty="0">
              <a:solidFill>
                <a:srgbClr val="FFFFFF"/>
              </a:solidFill>
              <a:cs typeface="PT Bold Heading" pitchFamily="2" charset="-78"/>
            </a:endParaRPr>
          </a:p>
        </p:txBody>
      </p:sp>
      <p:sp>
        <p:nvSpPr>
          <p:cNvPr id="4" name="AutoShape 2"/>
          <p:cNvSpPr>
            <a:spLocks noChangeArrowheads="1"/>
          </p:cNvSpPr>
          <p:nvPr/>
        </p:nvSpPr>
        <p:spPr bwMode="auto">
          <a:xfrm>
            <a:off x="6228184" y="799658"/>
            <a:ext cx="2854324"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 فكرة حروب الجيل الرابع</a:t>
            </a:r>
          </a:p>
        </p:txBody>
      </p:sp>
      <p:sp>
        <p:nvSpPr>
          <p:cNvPr id="5" name="AutoShape 2"/>
          <p:cNvSpPr>
            <a:spLocks noChangeArrowheads="1"/>
          </p:cNvSpPr>
          <p:nvPr/>
        </p:nvSpPr>
        <p:spPr bwMode="auto">
          <a:xfrm>
            <a:off x="4211960" y="3987544"/>
            <a:ext cx="4786158" cy="265176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000" b="1" dirty="0" smtClean="0">
                <a:solidFill>
                  <a:srgbClr val="FFFFFF"/>
                </a:solidFill>
                <a:cs typeface="PT Bold Heading" pitchFamily="2" charset="-78"/>
              </a:rPr>
              <a:t>من خلال تحقيق صحفي نشرته مجلة نيويورك تايمز أن هذه الحركة قد تم </a:t>
            </a:r>
            <a:r>
              <a:rPr lang="ar-EG" sz="2000" b="1" dirty="0" smtClean="0">
                <a:solidFill>
                  <a:srgbClr val="FFFF00"/>
                </a:solidFill>
                <a:cs typeface="PT Bold Heading" pitchFamily="2" charset="-78"/>
              </a:rPr>
              <a:t>تمويلها </a:t>
            </a:r>
            <a:r>
              <a:rPr lang="ar-EG" sz="2000" b="1" dirty="0" smtClean="0">
                <a:solidFill>
                  <a:srgbClr val="FFFFFF"/>
                </a:solidFill>
                <a:cs typeface="PT Bold Heading" pitchFamily="2" charset="-78"/>
              </a:rPr>
              <a:t>بما يتجاوز </a:t>
            </a:r>
            <a:r>
              <a:rPr lang="ar-EG" sz="2000" b="1" dirty="0" smtClean="0">
                <a:solidFill>
                  <a:srgbClr val="C00000"/>
                </a:solidFill>
                <a:cs typeface="PT Bold Heading" pitchFamily="2" charset="-78"/>
              </a:rPr>
              <a:t>(5) ملايين دولار </a:t>
            </a:r>
            <a:r>
              <a:rPr lang="ar-EG" sz="2000" b="1" dirty="0" smtClean="0">
                <a:solidFill>
                  <a:srgbClr val="FFFFFF"/>
                </a:solidFill>
                <a:cs typeface="PT Bold Heading" pitchFamily="2" charset="-78"/>
              </a:rPr>
              <a:t>من خلال ثلاث مؤسسات أميركية مانحة</a:t>
            </a:r>
            <a:r>
              <a:rPr lang="ar-SA" sz="2000" b="1" dirty="0" smtClean="0">
                <a:solidFill>
                  <a:srgbClr val="FFFFFF"/>
                </a:solidFill>
                <a:cs typeface="PT Bold Heading" pitchFamily="2" charset="-78"/>
              </a:rPr>
              <a:t> </a:t>
            </a:r>
            <a:r>
              <a:rPr lang="ar-EG" sz="2000" b="1" dirty="0" smtClean="0">
                <a:solidFill>
                  <a:srgbClr val="FFFFFF"/>
                </a:solidFill>
                <a:cs typeface="PT Bold Heading" pitchFamily="2" charset="-78"/>
              </a:rPr>
              <a:t>هي </a:t>
            </a:r>
            <a:r>
              <a:rPr lang="ar-EG" sz="2000" b="1" dirty="0" smtClean="0">
                <a:solidFill>
                  <a:srgbClr val="FFFF00"/>
                </a:solidFill>
                <a:cs typeface="PT Bold Heading" pitchFamily="2" charset="-78"/>
              </a:rPr>
              <a:t>المعهد الوطني الديمقراطي والمعهد الجمهوري الدولي والوكالة الأميركية</a:t>
            </a:r>
            <a:r>
              <a:rPr lang="ar-SA" sz="2000" b="1" dirty="0" smtClean="0">
                <a:solidFill>
                  <a:srgbClr val="FFFF00"/>
                </a:solidFill>
                <a:cs typeface="PT Bold Heading" pitchFamily="2" charset="-78"/>
              </a:rPr>
              <a:t> </a:t>
            </a:r>
            <a:r>
              <a:rPr lang="ar-EG" sz="2000" b="1" dirty="0" smtClean="0">
                <a:solidFill>
                  <a:srgbClr val="FFFF00"/>
                </a:solidFill>
                <a:cs typeface="PT Bold Heading" pitchFamily="2" charset="-78"/>
              </a:rPr>
              <a:t>للتنميةالدولية</a:t>
            </a:r>
            <a:r>
              <a:rPr lang="en-US" sz="2000" dirty="0" smtClean="0">
                <a:solidFill>
                  <a:srgbClr val="FFFF00"/>
                </a:solidFill>
                <a:cs typeface="PT Bold Heading" pitchFamily="2" charset="-78"/>
              </a:rPr>
              <a:t>USAID)</a:t>
            </a:r>
            <a:r>
              <a:rPr lang="ar-EG" sz="2000" dirty="0" smtClean="0">
                <a:solidFill>
                  <a:srgbClr val="FFFF00"/>
                </a:solidFill>
                <a:cs typeface="PT Bold Heading" pitchFamily="2" charset="-78"/>
              </a:rPr>
              <a:t>)</a:t>
            </a:r>
            <a:endParaRPr lang="en-US" sz="2000" dirty="0">
              <a:solidFill>
                <a:srgbClr val="FFFF00"/>
              </a:solidFill>
              <a:cs typeface="PT Bold Heading"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51520" y="1664228"/>
            <a:ext cx="3815863" cy="4646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46581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4679858" y="1757698"/>
            <a:ext cx="4392489" cy="20116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وكانت هذه الحركة هي النموذج الذي استخدم في بعض الدول العربية وتم </a:t>
            </a:r>
            <a:r>
              <a:rPr lang="ar-EG" sz="2200" dirty="0">
                <a:solidFill>
                  <a:srgbClr val="FFFF00"/>
                </a:solidFill>
                <a:cs typeface="PT Bold Heading" pitchFamily="2" charset="-78"/>
              </a:rPr>
              <a:t>إ</a:t>
            </a:r>
            <a:r>
              <a:rPr lang="ar-EG" sz="2200" dirty="0" smtClean="0">
                <a:solidFill>
                  <a:srgbClr val="FFFF00"/>
                </a:solidFill>
                <a:cs typeface="PT Bold Heading" pitchFamily="2" charset="-78"/>
              </a:rPr>
              <a:t>ستنساخه</a:t>
            </a:r>
            <a:r>
              <a:rPr lang="ar-EG" sz="2200" dirty="0" smtClean="0">
                <a:solidFill>
                  <a:srgbClr val="FFFFFF"/>
                </a:solidFill>
                <a:cs typeface="PT Bold Heading" pitchFamily="2" charset="-78"/>
              </a:rPr>
              <a:t> </a:t>
            </a:r>
            <a:r>
              <a:rPr lang="ar-EG" sz="2200" dirty="0">
                <a:solidFill>
                  <a:srgbClr val="FFFFFF"/>
                </a:solidFill>
                <a:cs typeface="PT Bold Heading" pitchFamily="2" charset="-78"/>
              </a:rPr>
              <a:t>بشكل </a:t>
            </a:r>
            <a:r>
              <a:rPr lang="ar-EG" sz="2200" dirty="0" smtClean="0">
                <a:solidFill>
                  <a:srgbClr val="FFFFFF"/>
                </a:solidFill>
                <a:cs typeface="PT Bold Heading" pitchFamily="2" charset="-78"/>
              </a:rPr>
              <a:t>دقيق مع إضافة التكنولوجيا الحديثة .</a:t>
            </a:r>
            <a:endParaRPr lang="ar-EG" sz="2200" dirty="0">
              <a:solidFill>
                <a:srgbClr val="FFFFFF"/>
              </a:solidFill>
              <a:cs typeface="PT Bold Heading" pitchFamily="2" charset="-78"/>
            </a:endParaRPr>
          </a:p>
        </p:txBody>
      </p:sp>
      <p:sp>
        <p:nvSpPr>
          <p:cNvPr id="4" name="AutoShape 2"/>
          <p:cNvSpPr>
            <a:spLocks noChangeArrowheads="1"/>
          </p:cNvSpPr>
          <p:nvPr/>
        </p:nvSpPr>
        <p:spPr bwMode="auto">
          <a:xfrm>
            <a:off x="5466494" y="878013"/>
            <a:ext cx="346322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 فكرة حروب الجيل الرابع</a:t>
            </a:r>
          </a:p>
        </p:txBody>
      </p:sp>
      <p:sp>
        <p:nvSpPr>
          <p:cNvPr id="5" name="AutoShape 2"/>
          <p:cNvSpPr>
            <a:spLocks noChangeArrowheads="1"/>
          </p:cNvSpPr>
          <p:nvPr/>
        </p:nvSpPr>
        <p:spPr bwMode="auto">
          <a:xfrm>
            <a:off x="4534761" y="4238264"/>
            <a:ext cx="4501736" cy="24688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ctr"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مثل وسائل </a:t>
            </a:r>
            <a:r>
              <a:rPr lang="ar-EG" sz="2200" dirty="0" smtClean="0">
                <a:solidFill>
                  <a:srgbClr val="FFFF00"/>
                </a:solidFill>
                <a:cs typeface="PT Bold Heading" pitchFamily="2" charset="-78"/>
              </a:rPr>
              <a:t>التواصل الاجتماعي </a:t>
            </a:r>
            <a:r>
              <a:rPr lang="ar-EG" sz="2200" dirty="0" smtClean="0">
                <a:solidFill>
                  <a:schemeClr val="bg1"/>
                </a:solidFill>
                <a:cs typeface="PT Bold Heading" pitchFamily="2" charset="-78"/>
              </a:rPr>
              <a:t>و </a:t>
            </a:r>
            <a:r>
              <a:rPr lang="ar-EG" sz="2200" dirty="0" smtClean="0">
                <a:solidFill>
                  <a:srgbClr val="FFFF00"/>
                </a:solidFill>
                <a:cs typeface="PT Bold Heading" pitchFamily="2" charset="-78"/>
              </a:rPr>
              <a:t>الهواتف الذكية </a:t>
            </a:r>
            <a:r>
              <a:rPr lang="ar-EG" sz="2200" dirty="0" smtClean="0">
                <a:solidFill>
                  <a:srgbClr val="FFFFFF"/>
                </a:solidFill>
                <a:cs typeface="PT Bold Heading" pitchFamily="2" charset="-78"/>
              </a:rPr>
              <a:t>وغير ذلك لإيجاد مجموعات شبابية واسعة تتواصل عبر </a:t>
            </a:r>
            <a:r>
              <a:rPr lang="ar-EG" sz="2200" dirty="0" smtClean="0">
                <a:solidFill>
                  <a:srgbClr val="C00000"/>
                </a:solidFill>
                <a:cs typeface="PT Bold Heading" pitchFamily="2" charset="-78"/>
              </a:rPr>
              <a:t>الإنترنت </a:t>
            </a:r>
            <a:r>
              <a:rPr lang="ar-EG" sz="2200" dirty="0" smtClean="0">
                <a:solidFill>
                  <a:srgbClr val="FFFFFF"/>
                </a:solidFill>
                <a:cs typeface="PT Bold Heading" pitchFamily="2" charset="-78"/>
              </a:rPr>
              <a:t>وقادرة على </a:t>
            </a:r>
            <a:r>
              <a:rPr lang="ar-EG" sz="2200" dirty="0" smtClean="0">
                <a:solidFill>
                  <a:srgbClr val="C00000"/>
                </a:solidFill>
                <a:cs typeface="PT Bold Heading" pitchFamily="2" charset="-78"/>
              </a:rPr>
              <a:t>الحشد والتجمهر </a:t>
            </a:r>
            <a:r>
              <a:rPr lang="ar-EG" sz="2200" dirty="0" smtClean="0">
                <a:solidFill>
                  <a:srgbClr val="FFFFFF"/>
                </a:solidFill>
                <a:cs typeface="PT Bold Heading" pitchFamily="2" charset="-78"/>
              </a:rPr>
              <a:t>بعيداً عن رقابة </a:t>
            </a:r>
            <a:r>
              <a:rPr lang="ar-EG" sz="2200" dirty="0" smtClean="0">
                <a:solidFill>
                  <a:srgbClr val="FFFF00"/>
                </a:solidFill>
                <a:cs typeface="PT Bold Heading" pitchFamily="2" charset="-78"/>
              </a:rPr>
              <a:t>السلطات الرسمية</a:t>
            </a:r>
            <a:r>
              <a:rPr lang="ar-EG" sz="2200" dirty="0" smtClean="0">
                <a:solidFill>
                  <a:srgbClr val="FFFFFF"/>
                </a:solidFill>
                <a:cs typeface="PT Bold Heading" pitchFamily="2" charset="-78"/>
              </a:rPr>
              <a:t>.</a:t>
            </a:r>
            <a:endParaRPr lang="ar-EG" sz="2200" dirty="0">
              <a:solidFill>
                <a:srgbClr val="FFFFFF"/>
              </a:solidFill>
              <a:cs typeface="PT Bold Heading"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9" y="1757698"/>
            <a:ext cx="4427982" cy="204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78" y="4238264"/>
            <a:ext cx="4321203" cy="246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39605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4325739" y="1628800"/>
            <a:ext cx="4754880" cy="502920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FF"/>
                </a:solidFill>
                <a:cs typeface="PT Bold Heading" pitchFamily="2" charset="-78"/>
              </a:rPr>
              <a:t>ومع تزايد الحديث عن </a:t>
            </a:r>
            <a:r>
              <a:rPr lang="ar-EG" sz="2000" dirty="0">
                <a:solidFill>
                  <a:srgbClr val="FFFF00"/>
                </a:solidFill>
                <a:cs typeface="PT Bold Heading" pitchFamily="2" charset="-78"/>
              </a:rPr>
              <a:t>انحسار</a:t>
            </a:r>
            <a:r>
              <a:rPr lang="ar-EG" sz="2000" dirty="0">
                <a:solidFill>
                  <a:srgbClr val="FFFFFF"/>
                </a:solidFill>
                <a:cs typeface="PT Bold Heading" pitchFamily="2" charset="-78"/>
              </a:rPr>
              <a:t> سيادة الدولة في المجال الاقتصادي بفعل العولمة التجارية والاقتصادية وممارسات التبادل التجاري في مرحلة ما بعد منظمة التجارة العالمية </a:t>
            </a:r>
            <a:r>
              <a:rPr lang="ar-EG" sz="2000" dirty="0">
                <a:solidFill>
                  <a:srgbClr val="FFFF00"/>
                </a:solidFill>
                <a:cs typeface="PT Bold Heading" pitchFamily="2" charset="-78"/>
              </a:rPr>
              <a:t>ظهر الحديث </a:t>
            </a:r>
            <a:r>
              <a:rPr lang="ar-EG" sz="2000" dirty="0">
                <a:solidFill>
                  <a:srgbClr val="FFFFFF"/>
                </a:solidFill>
                <a:cs typeface="PT Bold Heading" pitchFamily="2" charset="-78"/>
              </a:rPr>
              <a:t>عن انحسار موازٍ لدور الدولة والجيوش في الحروب </a:t>
            </a:r>
            <a:r>
              <a:rPr lang="ar-EG" sz="2000" dirty="0" smtClean="0">
                <a:solidFill>
                  <a:srgbClr val="FFFFFF"/>
                </a:solidFill>
                <a:cs typeface="PT Bold Heading" pitchFamily="2" charset="-78"/>
              </a:rPr>
              <a:t>و ظهرت </a:t>
            </a:r>
            <a:r>
              <a:rPr lang="ar-EG" sz="2000" dirty="0">
                <a:solidFill>
                  <a:srgbClr val="FFFFFF"/>
                </a:solidFill>
                <a:cs typeface="PT Bold Heading" pitchFamily="2" charset="-78"/>
              </a:rPr>
              <a:t>مفاهيم مثل </a:t>
            </a:r>
            <a:r>
              <a:rPr lang="ar-EG" sz="2000" dirty="0">
                <a:solidFill>
                  <a:srgbClr val="C00000"/>
                </a:solidFill>
                <a:cs typeface="PT Bold Heading" pitchFamily="2" charset="-78"/>
              </a:rPr>
              <a:t>الحرب اللامتماثلة </a:t>
            </a:r>
            <a:r>
              <a:rPr lang="ar-EG" sz="2000" dirty="0" smtClean="0">
                <a:solidFill>
                  <a:srgbClr val="FFFFFF"/>
                </a:solidFill>
                <a:cs typeface="PT Bold Heading" pitchFamily="2" charset="-78"/>
              </a:rPr>
              <a:t>، حروب </a:t>
            </a:r>
            <a:r>
              <a:rPr lang="ar-EG" sz="2000" dirty="0">
                <a:solidFill>
                  <a:srgbClr val="FFFFFF"/>
                </a:solidFill>
                <a:cs typeface="PT Bold Heading" pitchFamily="2" charset="-78"/>
              </a:rPr>
              <a:t>الجيل الرابع  وتوج ذلك كله بصعود </a:t>
            </a:r>
            <a:r>
              <a:rPr lang="ar-EG" sz="2000" dirty="0">
                <a:solidFill>
                  <a:srgbClr val="C00000"/>
                </a:solidFill>
                <a:cs typeface="PT Bold Heading" pitchFamily="2" charset="-78"/>
              </a:rPr>
              <a:t>الإرهاب العالمي</a:t>
            </a:r>
            <a:r>
              <a:rPr lang="ar-EG" sz="2000" dirty="0">
                <a:solidFill>
                  <a:srgbClr val="FFFFFF"/>
                </a:solidFill>
                <a:cs typeface="PT Bold Heading" pitchFamily="2" charset="-78"/>
              </a:rPr>
              <a:t> في الحادي عشر من سبتمبر </a:t>
            </a:r>
            <a:r>
              <a:rPr lang="ar-EG" sz="2000" dirty="0">
                <a:solidFill>
                  <a:srgbClr val="FFFF00"/>
                </a:solidFill>
                <a:cs typeface="PT Bold Heading" pitchFamily="2" charset="-78"/>
              </a:rPr>
              <a:t>2001</a:t>
            </a:r>
            <a:r>
              <a:rPr lang="ar-EG" sz="2000" dirty="0">
                <a:solidFill>
                  <a:srgbClr val="FFFFFF"/>
                </a:solidFill>
                <a:cs typeface="PT Bold Heading" pitchFamily="2" charset="-78"/>
              </a:rPr>
              <a:t> كتحدٍ خطيرٍ </a:t>
            </a:r>
            <a:r>
              <a:rPr lang="ar-EG" sz="2000" dirty="0" smtClean="0">
                <a:solidFill>
                  <a:srgbClr val="FFFFFF"/>
                </a:solidFill>
                <a:cs typeface="PT Bold Heading" pitchFamily="2" charset="-78"/>
              </a:rPr>
              <a:t/>
            </a:r>
            <a:br>
              <a:rPr lang="ar-EG" sz="2000" dirty="0" smtClean="0">
                <a:solidFill>
                  <a:srgbClr val="FFFFFF"/>
                </a:solidFill>
                <a:cs typeface="PT Bold Heading" pitchFamily="2" charset="-78"/>
              </a:rPr>
            </a:br>
            <a:r>
              <a:rPr lang="ar-EG" sz="2000" dirty="0" smtClean="0">
                <a:solidFill>
                  <a:srgbClr val="FFFFFF"/>
                </a:solidFill>
                <a:cs typeface="PT Bold Heading" pitchFamily="2" charset="-78"/>
              </a:rPr>
              <a:t>ناجم </a:t>
            </a:r>
            <a:r>
              <a:rPr lang="ar-EG" sz="2000" dirty="0">
                <a:solidFill>
                  <a:srgbClr val="FFFFFF"/>
                </a:solidFill>
                <a:cs typeface="PT Bold Heading" pitchFamily="2" charset="-78"/>
              </a:rPr>
              <a:t>عن </a:t>
            </a:r>
            <a:r>
              <a:rPr lang="ar-EG" sz="2000" dirty="0">
                <a:solidFill>
                  <a:srgbClr val="FFFF00"/>
                </a:solidFill>
                <a:cs typeface="PT Bold Heading" pitchFamily="2" charset="-78"/>
              </a:rPr>
              <a:t>"تنظيم" </a:t>
            </a:r>
            <a:r>
              <a:rPr lang="ar-EG" sz="2000" dirty="0">
                <a:solidFill>
                  <a:srgbClr val="FFFFFF"/>
                </a:solidFill>
                <a:cs typeface="PT Bold Heading" pitchFamily="2" charset="-78"/>
              </a:rPr>
              <a:t>هاجَم القوة العظمى الوحيدة في العالم في عقر دارها.</a:t>
            </a:r>
          </a:p>
        </p:txBody>
      </p:sp>
      <p:sp>
        <p:nvSpPr>
          <p:cNvPr id="6" name="AutoShape 2"/>
          <p:cNvSpPr>
            <a:spLocks noChangeArrowheads="1"/>
          </p:cNvSpPr>
          <p:nvPr/>
        </p:nvSpPr>
        <p:spPr bwMode="auto">
          <a:xfrm>
            <a:off x="5508104" y="856548"/>
            <a:ext cx="346322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 فكرة حروب الجيل الرابع</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628800"/>
            <a:ext cx="4009246" cy="465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87850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4184040" y="1610109"/>
            <a:ext cx="4836765" cy="146304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dirty="0">
                <a:solidFill>
                  <a:srgbClr val="FFFFFF"/>
                </a:solidFill>
                <a:cs typeface="PT Bold Heading" pitchFamily="2" charset="-78"/>
              </a:rPr>
              <a:t>الفكرة في حروب الجيل الرابع إذاً تتمثل في أن </a:t>
            </a:r>
            <a:r>
              <a:rPr lang="ar-EG" dirty="0">
                <a:solidFill>
                  <a:srgbClr val="FFFF00"/>
                </a:solidFill>
                <a:cs typeface="PT Bold Heading" pitchFamily="2" charset="-78"/>
              </a:rPr>
              <a:t>الفاعل الرئيسي </a:t>
            </a:r>
            <a:r>
              <a:rPr lang="ar-EG" dirty="0">
                <a:solidFill>
                  <a:srgbClr val="FFFFFF"/>
                </a:solidFill>
                <a:cs typeface="PT Bold Heading" pitchFamily="2" charset="-78"/>
              </a:rPr>
              <a:t>في هذه الحروب </a:t>
            </a:r>
            <a:r>
              <a:rPr lang="ar-EG" dirty="0">
                <a:solidFill>
                  <a:srgbClr val="FFFF00"/>
                </a:solidFill>
                <a:cs typeface="PT Bold Heading" pitchFamily="2" charset="-78"/>
              </a:rPr>
              <a:t>ليس الدولة </a:t>
            </a:r>
            <a:r>
              <a:rPr lang="ar-EG" dirty="0" smtClean="0">
                <a:solidFill>
                  <a:srgbClr val="FFFFFF"/>
                </a:solidFill>
                <a:cs typeface="PT Bold Heading" pitchFamily="2" charset="-78"/>
              </a:rPr>
              <a:t>بل </a:t>
            </a:r>
            <a:r>
              <a:rPr lang="ar-EG" dirty="0">
                <a:solidFill>
                  <a:srgbClr val="FFFF00"/>
                </a:solidFill>
                <a:cs typeface="PT Bold Heading" pitchFamily="2" charset="-78"/>
              </a:rPr>
              <a:t>التنظيمات والجماعات والأفراد </a:t>
            </a:r>
            <a:r>
              <a:rPr lang="ar-EG" dirty="0">
                <a:solidFill>
                  <a:srgbClr val="FFFFFF"/>
                </a:solidFill>
                <a:cs typeface="PT Bold Heading" pitchFamily="2" charset="-78"/>
              </a:rPr>
              <a:t>وهو ما يمثل الوجه العسكري للنظام العالمي الجديد </a:t>
            </a:r>
            <a:r>
              <a:rPr lang="ar-EG" dirty="0" smtClean="0">
                <a:solidFill>
                  <a:srgbClr val="FFFFFF"/>
                </a:solidFill>
                <a:cs typeface="PT Bold Heading" pitchFamily="2" charset="-78"/>
              </a:rPr>
              <a:t>في </a:t>
            </a:r>
            <a:r>
              <a:rPr lang="ar-EG" dirty="0">
                <a:solidFill>
                  <a:srgbClr val="FFFFFF"/>
                </a:solidFill>
                <a:cs typeface="PT Bold Heading" pitchFamily="2" charset="-78"/>
              </a:rPr>
              <a:t>مظهره السياسي القائم على الفرد وما يعرف </a:t>
            </a:r>
            <a:r>
              <a:rPr lang="ar-EG" dirty="0">
                <a:solidFill>
                  <a:srgbClr val="C00000"/>
                </a:solidFill>
                <a:cs typeface="PT Bold Heading" pitchFamily="2" charset="-78"/>
              </a:rPr>
              <a:t>بالفرد المعولم </a:t>
            </a:r>
            <a:r>
              <a:rPr lang="ar-EG" dirty="0">
                <a:solidFill>
                  <a:srgbClr val="FFFFFF"/>
                </a:solidFill>
                <a:cs typeface="PT Bold Heading" pitchFamily="2" charset="-78"/>
              </a:rPr>
              <a:t>بدلاً من </a:t>
            </a:r>
            <a:r>
              <a:rPr lang="ar-EG" dirty="0">
                <a:solidFill>
                  <a:srgbClr val="C00000"/>
                </a:solidFill>
                <a:cs typeface="PT Bold Heading" pitchFamily="2" charset="-78"/>
              </a:rPr>
              <a:t>الدولة </a:t>
            </a:r>
            <a:r>
              <a:rPr lang="ar-EG" dirty="0" smtClean="0">
                <a:solidFill>
                  <a:srgbClr val="C00000"/>
                </a:solidFill>
                <a:cs typeface="PT Bold Heading" pitchFamily="2" charset="-78"/>
              </a:rPr>
              <a:t>القومية.</a:t>
            </a:r>
            <a:endParaRPr lang="ar-EG" dirty="0">
              <a:solidFill>
                <a:srgbClr val="C00000"/>
              </a:solidFill>
              <a:cs typeface="PT Bold Heading" pitchFamily="2" charset="-78"/>
            </a:endParaRPr>
          </a:p>
        </p:txBody>
      </p:sp>
      <p:sp>
        <p:nvSpPr>
          <p:cNvPr id="5" name="AutoShape 2"/>
          <p:cNvSpPr>
            <a:spLocks noChangeArrowheads="1"/>
          </p:cNvSpPr>
          <p:nvPr/>
        </p:nvSpPr>
        <p:spPr bwMode="auto">
          <a:xfrm>
            <a:off x="4184040" y="3284984"/>
            <a:ext cx="4911528" cy="146304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dirty="0" smtClean="0">
                <a:solidFill>
                  <a:srgbClr val="FFFFFF"/>
                </a:solidFill>
                <a:cs typeface="PT Bold Heading" pitchFamily="2" charset="-78"/>
              </a:rPr>
              <a:t>وهي فكرة </a:t>
            </a:r>
            <a:r>
              <a:rPr lang="ar-EG" dirty="0" smtClean="0">
                <a:solidFill>
                  <a:srgbClr val="FFFF00"/>
                </a:solidFill>
                <a:cs typeface="PT Bold Heading" pitchFamily="2" charset="-78"/>
              </a:rPr>
              <a:t>فلسفية </a:t>
            </a:r>
            <a:r>
              <a:rPr lang="ar-EG" dirty="0" smtClean="0">
                <a:solidFill>
                  <a:srgbClr val="FFFFFF"/>
                </a:solidFill>
                <a:cs typeface="PT Bold Heading" pitchFamily="2" charset="-78"/>
              </a:rPr>
              <a:t>كان من الصعب فهمها من قبل كثيرين في بدايات ظهورها ولكنها وجدت طريقها إلى ميادين الحياة الواقعية وبات العنصر الفردي يحرك الكثير من الأحداث فعلياً في مناطق شتى من العالم عبر توظيف </a:t>
            </a:r>
            <a:r>
              <a:rPr lang="ar-EG" dirty="0" smtClean="0">
                <a:solidFill>
                  <a:srgbClr val="FFFF00"/>
                </a:solidFill>
                <a:cs typeface="PT Bold Heading" pitchFamily="2" charset="-78"/>
              </a:rPr>
              <a:t>منظمات المجتمع المدني </a:t>
            </a:r>
            <a:r>
              <a:rPr lang="ar-EG" dirty="0" smtClean="0">
                <a:solidFill>
                  <a:srgbClr val="FFFFFF"/>
                </a:solidFill>
                <a:cs typeface="PT Bold Heading" pitchFamily="2" charset="-78"/>
              </a:rPr>
              <a:t>.</a:t>
            </a:r>
            <a:endParaRPr lang="ar-EG" dirty="0">
              <a:solidFill>
                <a:srgbClr val="FFFFFF"/>
              </a:solidFill>
              <a:cs typeface="PT Bold Heading" pitchFamily="2" charset="-78"/>
            </a:endParaRPr>
          </a:p>
        </p:txBody>
      </p:sp>
      <p:sp>
        <p:nvSpPr>
          <p:cNvPr id="6" name="AutoShape 2"/>
          <p:cNvSpPr>
            <a:spLocks noChangeArrowheads="1"/>
          </p:cNvSpPr>
          <p:nvPr/>
        </p:nvSpPr>
        <p:spPr bwMode="auto">
          <a:xfrm>
            <a:off x="4141812" y="4914313"/>
            <a:ext cx="4955468" cy="173736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dirty="0" smtClean="0">
                <a:solidFill>
                  <a:srgbClr val="FFFFFF"/>
                </a:solidFill>
                <a:cs typeface="PT Bold Heading" pitchFamily="2" charset="-78"/>
              </a:rPr>
              <a:t>والضغوط الدولية والجمعيات الأهلية ومؤسسات النظام العالمي الجديد التي ربطت نفسها بقوة بمجالات إنسانية مثل </a:t>
            </a:r>
            <a:r>
              <a:rPr lang="ar-EG" dirty="0" smtClean="0">
                <a:solidFill>
                  <a:srgbClr val="FFFF00"/>
                </a:solidFill>
                <a:cs typeface="PT Bold Heading" pitchFamily="2" charset="-78"/>
              </a:rPr>
              <a:t>حقوق الإنسان والحريات العامة </a:t>
            </a:r>
            <a:r>
              <a:rPr lang="ar-EG" dirty="0" smtClean="0">
                <a:solidFill>
                  <a:srgbClr val="FFFFFF"/>
                </a:solidFill>
                <a:cs typeface="PT Bold Heading" pitchFamily="2" charset="-78"/>
              </a:rPr>
              <a:t>وغير ذلك من مفاهيم وفرت بدورها مساحات شاسعة للأفراد كي يمثلوا عنصراً فاعلاً جديداً في حياة الدول وتحديد مصير العالم خلال القرن الحادي والعشرين.</a:t>
            </a:r>
            <a:endParaRPr lang="ar-EG" dirty="0">
              <a:solidFill>
                <a:srgbClr val="FFFFFF"/>
              </a:solidFill>
              <a:cs typeface="PT Bold Heading" pitchFamily="2" charset="-78"/>
            </a:endParaRPr>
          </a:p>
        </p:txBody>
      </p:sp>
      <p:sp>
        <p:nvSpPr>
          <p:cNvPr id="8" name="AutoShape 2"/>
          <p:cNvSpPr>
            <a:spLocks noChangeArrowheads="1"/>
          </p:cNvSpPr>
          <p:nvPr/>
        </p:nvSpPr>
        <p:spPr bwMode="auto">
          <a:xfrm>
            <a:off x="6250776" y="840842"/>
            <a:ext cx="2750348"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 فكرة حروب الجيل الرابع</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46" y="1610109"/>
            <a:ext cx="3851919" cy="2178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46" y="4077072"/>
            <a:ext cx="3851919" cy="2574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10558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عناصر المحاضرة</a:t>
            </a:r>
            <a:endParaRPr lang="ar-SA" sz="6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8292" name="Clip" r:id="rId5" imgW="2000000" imgH="1371429" progId="">
                  <p:embed/>
                </p:oleObj>
              </mc:Choice>
              <mc:Fallback>
                <p:oleObj name="Clip" r:id="rId5" imgW="2000000" imgH="1371429" progId="">
                  <p:embed/>
                  <p:pic>
                    <p:nvPicPr>
                      <p:cNvPr id="0" name="Picture 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8293" name="Clip" r:id="rId7" imgW="2000000" imgH="1371429" progId="">
                  <p:embed/>
                </p:oleObj>
              </mc:Choice>
              <mc:Fallback>
                <p:oleObj name="Clip" r:id="rId7" imgW="2000000" imgH="1371429" progId="">
                  <p:embed/>
                  <p:pic>
                    <p:nvPicPr>
                      <p:cNvPr id="0"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0" y="935876"/>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4283968" y="1556792"/>
            <a:ext cx="4715291" cy="33832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a:solidFill>
                  <a:srgbClr val="FFFFFF"/>
                </a:solidFill>
                <a:cs typeface="PT Bold Heading" pitchFamily="2" charset="-78"/>
              </a:rPr>
              <a:t>ولاشك أن </a:t>
            </a:r>
            <a:r>
              <a:rPr lang="ar-EG" dirty="0">
                <a:solidFill>
                  <a:srgbClr val="FFFF00"/>
                </a:solidFill>
                <a:cs typeface="PT Bold Heading" pitchFamily="2" charset="-78"/>
              </a:rPr>
              <a:t>حروب المعلومات </a:t>
            </a:r>
            <a:r>
              <a:rPr lang="ar-EG" dirty="0">
                <a:solidFill>
                  <a:srgbClr val="FFFFFF"/>
                </a:solidFill>
                <a:cs typeface="PT Bold Heading" pitchFamily="2" charset="-78"/>
              </a:rPr>
              <a:t>هي أحد أبرز أنماط حروب الجيل الرابع بما تمثله </a:t>
            </a:r>
            <a:r>
              <a:rPr lang="ar-EG" dirty="0" smtClean="0">
                <a:solidFill>
                  <a:srgbClr val="FFFFFF"/>
                </a:solidFill>
                <a:cs typeface="PT Bold Heading" pitchFamily="2" charset="-78"/>
              </a:rPr>
              <a:t>من </a:t>
            </a:r>
            <a:r>
              <a:rPr lang="ar-EG" dirty="0">
                <a:solidFill>
                  <a:srgbClr val="FFFFFF"/>
                </a:solidFill>
                <a:cs typeface="PT Bold Heading" pitchFamily="2" charset="-78"/>
              </a:rPr>
              <a:t>خطر داهم على اقتصادات الدول والبنى التحتية والأمن القومي بمفهومها </a:t>
            </a:r>
            <a:r>
              <a:rPr lang="ar-EG" dirty="0" smtClean="0">
                <a:solidFill>
                  <a:srgbClr val="FFFFFF"/>
                </a:solidFill>
                <a:cs typeface="PT Bold Heading" pitchFamily="2" charset="-78"/>
              </a:rPr>
              <a:t>الشامل</a:t>
            </a:r>
            <a:br>
              <a:rPr lang="ar-EG" dirty="0" smtClean="0">
                <a:solidFill>
                  <a:srgbClr val="FFFFFF"/>
                </a:solidFill>
                <a:cs typeface="PT Bold Heading" pitchFamily="2" charset="-78"/>
              </a:rPr>
            </a:br>
            <a:r>
              <a:rPr lang="ar-EG" dirty="0" smtClean="0">
                <a:solidFill>
                  <a:srgbClr val="FFFFFF"/>
                </a:solidFill>
                <a:cs typeface="PT Bold Heading" pitchFamily="2" charset="-78"/>
              </a:rPr>
              <a:t> </a:t>
            </a:r>
            <a:r>
              <a:rPr lang="ar-EG" dirty="0">
                <a:solidFill>
                  <a:srgbClr val="FFFFFF"/>
                </a:solidFill>
                <a:cs typeface="PT Bold Heading" pitchFamily="2" charset="-78"/>
              </a:rPr>
              <a:t>بل إن حروب الجيل الرابع هي أحد التجليات أو النتائج المترتبة على </a:t>
            </a:r>
            <a:r>
              <a:rPr lang="ar-EG" dirty="0">
                <a:solidFill>
                  <a:srgbClr val="FFFF00"/>
                </a:solidFill>
                <a:cs typeface="PT Bold Heading" pitchFamily="2" charset="-78"/>
              </a:rPr>
              <a:t>ثورة المعلومات </a:t>
            </a:r>
            <a:r>
              <a:rPr lang="ar-EG" dirty="0">
                <a:solidFill>
                  <a:srgbClr val="FFFFFF"/>
                </a:solidFill>
                <a:cs typeface="PT Bold Heading" pitchFamily="2" charset="-78"/>
              </a:rPr>
              <a:t>حيث تزامن ظهورها </a:t>
            </a:r>
            <a:r>
              <a:rPr lang="ar-EG" dirty="0" smtClean="0">
                <a:solidFill>
                  <a:srgbClr val="FFFFFF"/>
                </a:solidFill>
                <a:cs typeface="PT Bold Heading" pitchFamily="2" charset="-78"/>
              </a:rPr>
              <a:t>مع تحول جذري عالمي من المجتمع الصناعي إلى المجتمع القائم على المعلومات</a:t>
            </a:r>
            <a:r>
              <a:rPr lang="ar-SA" dirty="0" smtClean="0">
                <a:solidFill>
                  <a:srgbClr val="FFFFFF"/>
                </a:solidFill>
                <a:cs typeface="PT Bold Heading" pitchFamily="2" charset="-78"/>
              </a:rPr>
              <a:t> .</a:t>
            </a:r>
            <a:endParaRPr lang="ar-EG" dirty="0">
              <a:solidFill>
                <a:srgbClr val="FFFFFF"/>
              </a:solidFill>
              <a:cs typeface="PT Bold Heading" pitchFamily="2" charset="-78"/>
            </a:endParaRPr>
          </a:p>
        </p:txBody>
      </p:sp>
      <p:sp>
        <p:nvSpPr>
          <p:cNvPr id="5" name="AutoShape 2"/>
          <p:cNvSpPr>
            <a:spLocks noChangeArrowheads="1"/>
          </p:cNvSpPr>
          <p:nvPr/>
        </p:nvSpPr>
        <p:spPr bwMode="auto">
          <a:xfrm>
            <a:off x="4249197" y="5085184"/>
            <a:ext cx="4715291" cy="164592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smtClean="0">
                <a:solidFill>
                  <a:srgbClr val="FFFFFF"/>
                </a:solidFill>
                <a:cs typeface="PT Bold Heading" pitchFamily="2" charset="-78"/>
              </a:rPr>
              <a:t>لاشك في أن تحولات مجتمعية بهذا الحجم لم تكن لتمر دون إحداث تغيير جوهري في </a:t>
            </a:r>
            <a:r>
              <a:rPr lang="ar-EG" dirty="0" smtClean="0">
                <a:solidFill>
                  <a:srgbClr val="FFFF00"/>
                </a:solidFill>
                <a:cs typeface="PT Bold Heading" pitchFamily="2" charset="-78"/>
              </a:rPr>
              <a:t>استراتيجيات الحروب </a:t>
            </a:r>
            <a:r>
              <a:rPr lang="ar-EG" dirty="0" smtClean="0">
                <a:solidFill>
                  <a:srgbClr val="FFFFFF"/>
                </a:solidFill>
                <a:cs typeface="PT Bold Heading" pitchFamily="2" charset="-78"/>
              </a:rPr>
              <a:t>ومن ثم كان بديهياً أن يظهر جيل جديد من الحروب.</a:t>
            </a:r>
            <a:endParaRPr lang="ar-EG" dirty="0">
              <a:solidFill>
                <a:srgbClr val="FFFFFF"/>
              </a:solidFill>
              <a:cs typeface="PT Bold Heading" pitchFamily="2" charset="-78"/>
            </a:endParaRPr>
          </a:p>
        </p:txBody>
      </p:sp>
      <p:sp>
        <p:nvSpPr>
          <p:cNvPr id="7" name="AutoShape 2"/>
          <p:cNvSpPr>
            <a:spLocks noChangeArrowheads="1"/>
          </p:cNvSpPr>
          <p:nvPr/>
        </p:nvSpPr>
        <p:spPr bwMode="auto">
          <a:xfrm>
            <a:off x="5429256" y="901360"/>
            <a:ext cx="346322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 فكرة حروب الجيل الرابع</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92620"/>
            <a:ext cx="3768956" cy="4797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31164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586610"/>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4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المصطلحات المستخدمة حالياً مع حروب الجيل الرابع</a:t>
            </a:r>
            <a:endParaRPr lang="ar-SA" sz="4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41066" name="Clip" r:id="rId5" imgW="2000000" imgH="1371429" progId="">
                  <p:embed/>
                </p:oleObj>
              </mc:Choice>
              <mc:Fallback>
                <p:oleObj name="Clip" r:id="rId5" imgW="2000000" imgH="1371429" progId="">
                  <p:embed/>
                  <p:pic>
                    <p:nvPicPr>
                      <p:cNvPr id="0" name="Picture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41067" name="Clip" r:id="rId7" imgW="2000000" imgH="1371429" progId="">
                  <p:embed/>
                </p:oleObj>
              </mc:Choice>
              <mc:Fallback>
                <p:oleObj name="Clip" r:id="rId7" imgW="2000000" imgH="1371429"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صورة 8" descr="القوات-المسلحة-المصرية-620x388.png"/>
          <p:cNvPicPr>
            <a:picLocks noChangeAspect="1"/>
          </p:cNvPicPr>
          <p:nvPr/>
        </p:nvPicPr>
        <p:blipFill>
          <a:blip r:embed="rId8" cstate="print"/>
          <a:stretch>
            <a:fillRect/>
          </a:stretch>
        </p:blipFill>
        <p:spPr>
          <a:xfrm>
            <a:off x="-32" y="969600"/>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2"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714480" y="943910"/>
            <a:ext cx="578647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المصطلحات المستخدمة حالياً مع حروب الجيل الرابع</a:t>
            </a:r>
          </a:p>
        </p:txBody>
      </p:sp>
      <p:sp>
        <p:nvSpPr>
          <p:cNvPr id="19" name="AutoShape 2"/>
          <p:cNvSpPr>
            <a:spLocks noChangeArrowheads="1"/>
          </p:cNvSpPr>
          <p:nvPr/>
        </p:nvSpPr>
        <p:spPr bwMode="auto">
          <a:xfrm>
            <a:off x="4676956" y="2357430"/>
            <a:ext cx="4252762" cy="4089274"/>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ct val="150000"/>
              </a:lnSpc>
            </a:pPr>
            <a:r>
              <a:rPr lang="ar-EG" sz="2400" b="1" dirty="0" smtClean="0">
                <a:solidFill>
                  <a:schemeClr val="bg1"/>
                </a:solidFill>
                <a:latin typeface="Calibri"/>
              </a:rPr>
              <a:t>يشير مفهوم </a:t>
            </a:r>
            <a:r>
              <a:rPr lang="ar-EG" sz="2400" b="1" dirty="0" smtClean="0">
                <a:solidFill>
                  <a:srgbClr val="FFFF00"/>
                </a:solidFill>
                <a:latin typeface="Calibri"/>
              </a:rPr>
              <a:t>القوة الصلبة </a:t>
            </a:r>
            <a:r>
              <a:rPr lang="ar-EG" sz="2400" b="1" dirty="0" smtClean="0">
                <a:solidFill>
                  <a:schemeClr val="bg1"/>
                </a:solidFill>
                <a:latin typeface="Calibri"/>
              </a:rPr>
              <a:t>إلى المفهوم التقليدي للقوة والذي يعرف القوة على أنها ”القدرة على فرض السيطرة على الآخرين عن طريق </a:t>
            </a:r>
            <a:r>
              <a:rPr lang="ar-EG" sz="2400" b="1" dirty="0" smtClean="0">
                <a:solidFill>
                  <a:srgbClr val="FFFF00"/>
                </a:solidFill>
                <a:latin typeface="Calibri"/>
              </a:rPr>
              <a:t>الإكراه أو الحوافز المادية </a:t>
            </a:r>
            <a:r>
              <a:rPr lang="ar-EG" sz="2400" b="1" dirty="0" smtClean="0">
                <a:solidFill>
                  <a:schemeClr val="bg1"/>
                </a:solidFill>
                <a:latin typeface="Calibri"/>
              </a:rPr>
              <a:t>, ومن المصادر الأساسية </a:t>
            </a:r>
            <a:br>
              <a:rPr lang="ar-EG" sz="2400" b="1" dirty="0" smtClean="0">
                <a:solidFill>
                  <a:schemeClr val="bg1"/>
                </a:solidFill>
                <a:latin typeface="Calibri"/>
              </a:rPr>
            </a:br>
            <a:r>
              <a:rPr lang="ar-EG" sz="2400" b="1" dirty="0" smtClean="0">
                <a:solidFill>
                  <a:schemeClr val="bg1"/>
                </a:solidFill>
                <a:latin typeface="Calibri"/>
              </a:rPr>
              <a:t>للقوة الصلبة ”</a:t>
            </a:r>
            <a:r>
              <a:rPr lang="ar-EG" sz="2400" b="1" dirty="0" smtClean="0">
                <a:solidFill>
                  <a:srgbClr val="FF0000"/>
                </a:solidFill>
                <a:latin typeface="Calibri"/>
              </a:rPr>
              <a:t>القوة العسكرية </a:t>
            </a:r>
            <a:br>
              <a:rPr lang="ar-EG" sz="2400" b="1" dirty="0" smtClean="0">
                <a:solidFill>
                  <a:srgbClr val="FF0000"/>
                </a:solidFill>
                <a:latin typeface="Calibri"/>
              </a:rPr>
            </a:br>
            <a:r>
              <a:rPr lang="ar-EG" sz="2400" b="1" dirty="0" smtClean="0">
                <a:solidFill>
                  <a:srgbClr val="FF0000"/>
                </a:solidFill>
                <a:latin typeface="Calibri"/>
              </a:rPr>
              <a:t>والقوة الاقتصادية</a:t>
            </a:r>
            <a:r>
              <a:rPr lang="ar-EG" sz="2400" b="1" dirty="0" smtClean="0">
                <a:solidFill>
                  <a:schemeClr val="bg1"/>
                </a:solidFill>
                <a:latin typeface="Calibri"/>
              </a:rPr>
              <a:t>“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46133"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643438" y="1640364"/>
            <a:ext cx="4313722" cy="50608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 </a:t>
            </a:r>
            <a:r>
              <a:rPr lang="ar-EG"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cs typeface="PT Bold Heading" pitchFamily="2" charset="-78"/>
              </a:rPr>
              <a:t>القوة الصلبة</a:t>
            </a:r>
            <a: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 hard power </a:t>
            </a:r>
            <a: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 </a:t>
            </a:r>
            <a:b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br>
            <a:endParaRPr lang="ar-EG" sz="1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endParaRPr>
          </a:p>
        </p:txBody>
      </p:sp>
      <p:pic>
        <p:nvPicPr>
          <p:cNvPr id="46084" name="Picture 4" descr="C:\Documents and Settings\Office\Desktop\المحاضرة مدحت\صور حروب الجيل الرابع\imagesلللل.jpeg"/>
          <p:cNvPicPr>
            <a:picLocks noChangeAspect="1" noChangeArrowheads="1"/>
          </p:cNvPicPr>
          <p:nvPr/>
        </p:nvPicPr>
        <p:blipFill>
          <a:blip r:embed="rId6"/>
          <a:srcRect/>
          <a:stretch>
            <a:fillRect/>
          </a:stretch>
        </p:blipFill>
        <p:spPr bwMode="auto">
          <a:xfrm>
            <a:off x="214282" y="4193628"/>
            <a:ext cx="4264053" cy="2281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3" descr="C:\Documents and Settings\Office\Desktop\المحاضرة مدحت\صور حروب الجيل الرابع\imagesننن.jpeg"/>
          <p:cNvPicPr>
            <a:picLocks noChangeAspect="1" noChangeArrowheads="1"/>
          </p:cNvPicPr>
          <p:nvPr/>
        </p:nvPicPr>
        <p:blipFill>
          <a:blip r:embed="rId7"/>
          <a:srcRect/>
          <a:stretch>
            <a:fillRect/>
          </a:stretch>
        </p:blipFill>
        <p:spPr bwMode="auto">
          <a:xfrm>
            <a:off x="214282" y="1699248"/>
            <a:ext cx="4264053" cy="2352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523060" y="943910"/>
            <a:ext cx="6097880"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المصطلحات المستخدمة حالياً مع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2565"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2"/>
          <p:cNvSpPr>
            <a:spLocks noChangeArrowheads="1"/>
          </p:cNvSpPr>
          <p:nvPr/>
        </p:nvSpPr>
        <p:spPr bwMode="auto">
          <a:xfrm>
            <a:off x="4643438" y="3589537"/>
            <a:ext cx="4252762" cy="310748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ts val="3800"/>
              </a:lnSpc>
            </a:pPr>
            <a:r>
              <a:rPr lang="ar-EG" sz="2400" b="1" dirty="0" smtClean="0">
                <a:solidFill>
                  <a:schemeClr val="bg1"/>
                </a:solidFill>
                <a:latin typeface="Calibri"/>
              </a:rPr>
              <a:t>الطريقة الأولى بالإكراه (</a:t>
            </a:r>
            <a:r>
              <a:rPr lang="ar-EG" sz="2400" b="1" dirty="0" smtClean="0">
                <a:solidFill>
                  <a:srgbClr val="FFFF00"/>
                </a:solidFill>
                <a:latin typeface="Calibri"/>
              </a:rPr>
              <a:t>العصا</a:t>
            </a:r>
            <a:r>
              <a:rPr lang="ar-EG" sz="2400" b="1" dirty="0" smtClean="0">
                <a:solidFill>
                  <a:schemeClr val="bg1"/>
                </a:solidFill>
                <a:latin typeface="Calibri"/>
              </a:rPr>
              <a:t>) , والثانية التحفيز (</a:t>
            </a:r>
            <a:r>
              <a:rPr lang="ar-EG" sz="2400" b="1" dirty="0" smtClean="0">
                <a:solidFill>
                  <a:srgbClr val="FFFF00"/>
                </a:solidFill>
                <a:latin typeface="Calibri"/>
              </a:rPr>
              <a:t>الجزرة</a:t>
            </a:r>
            <a:r>
              <a:rPr lang="ar-EG" sz="2400" b="1" dirty="0" smtClean="0">
                <a:solidFill>
                  <a:schemeClr val="bg1"/>
                </a:solidFill>
                <a:latin typeface="Calibri"/>
              </a:rPr>
              <a:t>) , </a:t>
            </a:r>
            <a:br>
              <a:rPr lang="ar-EG" sz="2400" b="1" dirty="0" smtClean="0">
                <a:solidFill>
                  <a:schemeClr val="bg1"/>
                </a:solidFill>
                <a:latin typeface="Calibri"/>
              </a:rPr>
            </a:br>
            <a:r>
              <a:rPr lang="ar-EG" sz="2400" b="1" dirty="0" smtClean="0">
                <a:solidFill>
                  <a:schemeClr val="bg1"/>
                </a:solidFill>
                <a:latin typeface="Calibri"/>
              </a:rPr>
              <a:t>والثالثة عن طريق (</a:t>
            </a:r>
            <a:r>
              <a:rPr lang="ar-EG" sz="2400" b="1" dirty="0" smtClean="0">
                <a:solidFill>
                  <a:srgbClr val="FFFF00"/>
                </a:solidFill>
                <a:latin typeface="Calibri"/>
              </a:rPr>
              <a:t>الجذب)</a:t>
            </a:r>
            <a:r>
              <a:rPr lang="ar-EG" sz="2400" b="1" dirty="0" smtClean="0">
                <a:solidFill>
                  <a:schemeClr val="bg1"/>
                </a:solidFill>
                <a:latin typeface="Calibri"/>
              </a:rPr>
              <a:t> , </a:t>
            </a:r>
            <a:br>
              <a:rPr lang="ar-EG" sz="2400" b="1" dirty="0" smtClean="0">
                <a:solidFill>
                  <a:schemeClr val="bg1"/>
                </a:solidFill>
                <a:latin typeface="Calibri"/>
              </a:rPr>
            </a:br>
            <a:r>
              <a:rPr lang="ar-EG" sz="2400" b="1" dirty="0" smtClean="0">
                <a:solidFill>
                  <a:schemeClr val="bg1"/>
                </a:solidFill>
                <a:latin typeface="Calibri"/>
              </a:rPr>
              <a:t>فالطريقتان الأولى والثانية يصنفان </a:t>
            </a:r>
            <a:br>
              <a:rPr lang="ar-EG" sz="2400" b="1" dirty="0" smtClean="0">
                <a:solidFill>
                  <a:schemeClr val="bg1"/>
                </a:solidFill>
                <a:latin typeface="Calibri"/>
              </a:rPr>
            </a:br>
            <a:r>
              <a:rPr lang="ar-EG" sz="2400" b="1" dirty="0" smtClean="0">
                <a:solidFill>
                  <a:schemeClr val="bg1"/>
                </a:solidFill>
                <a:latin typeface="Calibri"/>
              </a:rPr>
              <a:t>تحت مصطلح ”</a:t>
            </a:r>
            <a:r>
              <a:rPr lang="ar-EG" sz="2400" b="1" dirty="0" smtClean="0">
                <a:solidFill>
                  <a:srgbClr val="FF0000"/>
                </a:solidFill>
                <a:latin typeface="Calibri"/>
              </a:rPr>
              <a:t>القوة الصلبة</a:t>
            </a:r>
            <a:r>
              <a:rPr lang="ar-EG" sz="2400" b="1" dirty="0" smtClean="0">
                <a:solidFill>
                  <a:schemeClr val="bg1"/>
                </a:solidFill>
                <a:latin typeface="Calibri"/>
              </a:rPr>
              <a:t>“ </a:t>
            </a:r>
            <a:br>
              <a:rPr lang="ar-EG" sz="2400" b="1" dirty="0" smtClean="0">
                <a:solidFill>
                  <a:schemeClr val="bg1"/>
                </a:solidFill>
                <a:latin typeface="Calibri"/>
              </a:rPr>
            </a:br>
            <a:r>
              <a:rPr lang="ar-EG" sz="2400" b="1" dirty="0" smtClean="0">
                <a:solidFill>
                  <a:schemeClr val="bg1"/>
                </a:solidFill>
                <a:latin typeface="Calibri"/>
              </a:rPr>
              <a:t>والثالثة هي ”</a:t>
            </a:r>
            <a:r>
              <a:rPr lang="ar-EG" sz="2400" b="1" dirty="0" smtClean="0">
                <a:solidFill>
                  <a:srgbClr val="FF0000"/>
                </a:solidFill>
                <a:latin typeface="Calibri"/>
              </a:rPr>
              <a:t>القوة الناعمة</a:t>
            </a:r>
            <a:r>
              <a:rPr lang="ar-EG" sz="2400" b="1" dirty="0" smtClean="0">
                <a:solidFill>
                  <a:schemeClr val="bg1"/>
                </a:solidFill>
                <a:latin typeface="Calibri"/>
              </a:rPr>
              <a:t>“ .</a:t>
            </a:r>
          </a:p>
        </p:txBody>
      </p:sp>
      <p:sp>
        <p:nvSpPr>
          <p:cNvPr id="13" name="AutoShape 2"/>
          <p:cNvSpPr>
            <a:spLocks noChangeArrowheads="1"/>
          </p:cNvSpPr>
          <p:nvPr/>
        </p:nvSpPr>
        <p:spPr bwMode="auto">
          <a:xfrm>
            <a:off x="4680676" y="2358272"/>
            <a:ext cx="4249042" cy="1070728"/>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gn="justLow">
              <a:lnSpc>
                <a:spcPct val="110000"/>
              </a:lnSpc>
              <a:spcBef>
                <a:spcPct val="50000"/>
              </a:spcBef>
            </a:pPr>
            <a:r>
              <a:rPr lang="ar-EG" sz="2400" b="1" dirty="0" smtClean="0">
                <a:solidFill>
                  <a:srgbClr val="FFFFFF"/>
                </a:solidFill>
                <a:latin typeface="Calibri"/>
              </a:rPr>
              <a:t>لذا فإن القوة يمكن ممارستها باتباع طريقة </a:t>
            </a:r>
            <a:br>
              <a:rPr lang="ar-EG" sz="2400" b="1" dirty="0" smtClean="0">
                <a:solidFill>
                  <a:srgbClr val="FFFFFF"/>
                </a:solidFill>
                <a:latin typeface="Calibri"/>
              </a:rPr>
            </a:br>
            <a:r>
              <a:rPr lang="ar-EG" sz="2400" b="1" u="sng" dirty="0" smtClean="0">
                <a:solidFill>
                  <a:srgbClr val="FFFF00"/>
                </a:solidFill>
                <a:latin typeface="Calibri"/>
              </a:rPr>
              <a:t>من الثلاثة  طرق التالية</a:t>
            </a:r>
            <a:r>
              <a:rPr lang="ar-EG" sz="2400" b="1" dirty="0" smtClean="0">
                <a:solidFill>
                  <a:srgbClr val="FFFF00"/>
                </a:solidFill>
                <a:latin typeface="Calibri"/>
              </a:rPr>
              <a:t> </a:t>
            </a:r>
            <a:r>
              <a:rPr lang="ar-EG" sz="2400" b="1" dirty="0" smtClean="0">
                <a:solidFill>
                  <a:srgbClr val="FFFFFF"/>
                </a:solidFill>
                <a:latin typeface="Calibri"/>
              </a:rPr>
              <a:t>:</a:t>
            </a:r>
            <a:endParaRPr lang="ar-EG" sz="2000" dirty="0">
              <a:solidFill>
                <a:srgbClr val="FFFFFF"/>
              </a:solidFill>
              <a:cs typeface="PT Bold Heading" pitchFamily="2" charset="-78"/>
            </a:endParaRPr>
          </a:p>
        </p:txBody>
      </p:sp>
      <p:sp>
        <p:nvSpPr>
          <p:cNvPr id="12" name="AutoShape 2"/>
          <p:cNvSpPr>
            <a:spLocks noChangeArrowheads="1"/>
          </p:cNvSpPr>
          <p:nvPr/>
        </p:nvSpPr>
        <p:spPr bwMode="auto">
          <a:xfrm>
            <a:off x="4714876" y="1670844"/>
            <a:ext cx="4242284" cy="50608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 </a:t>
            </a:r>
            <a:r>
              <a:rPr lang="ar-EG"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cs typeface="PT Bold Heading" pitchFamily="2" charset="-78"/>
              </a:rPr>
              <a:t>القوة الصلبة</a:t>
            </a:r>
            <a: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 hard power </a:t>
            </a:r>
            <a: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 </a:t>
            </a:r>
            <a:b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br>
            <a:endParaRPr lang="ar-EG" sz="1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endParaRPr>
          </a:p>
        </p:txBody>
      </p:sp>
      <p:pic>
        <p:nvPicPr>
          <p:cNvPr id="192515" name="Picture 3" descr="C:\Documents and Settings\Office\Desktop\المحاضرة مدحت\صور حروب الجيل الرابع\تل.jpeg"/>
          <p:cNvPicPr>
            <a:picLocks noChangeAspect="1" noChangeArrowheads="1"/>
          </p:cNvPicPr>
          <p:nvPr/>
        </p:nvPicPr>
        <p:blipFill>
          <a:blip r:embed="rId6"/>
          <a:srcRect/>
          <a:stretch>
            <a:fillRect/>
          </a:stretch>
        </p:blipFill>
        <p:spPr bwMode="auto">
          <a:xfrm>
            <a:off x="285721" y="4234768"/>
            <a:ext cx="4143404" cy="2434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2516" name="Picture 4" descr="C:\Documents and Settings\Office\Desktop\المحاضرة مدحت\صور حروب الجيل الرابع\imagesتا.jpeg"/>
          <p:cNvPicPr>
            <a:picLocks noChangeAspect="1" noChangeArrowheads="1"/>
          </p:cNvPicPr>
          <p:nvPr/>
        </p:nvPicPr>
        <p:blipFill>
          <a:blip r:embed="rId7"/>
          <a:srcRect/>
          <a:stretch>
            <a:fillRect/>
          </a:stretch>
        </p:blipFill>
        <p:spPr bwMode="auto">
          <a:xfrm>
            <a:off x="285719" y="1700808"/>
            <a:ext cx="4143405" cy="2357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714480" y="943910"/>
            <a:ext cx="578647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المصطلحات المستخدمة حالياً مع حروب الجيل الرابع</a:t>
            </a:r>
          </a:p>
        </p:txBody>
      </p:sp>
      <p:sp>
        <p:nvSpPr>
          <p:cNvPr id="19" name="AutoShape 2"/>
          <p:cNvSpPr>
            <a:spLocks noChangeArrowheads="1"/>
          </p:cNvSpPr>
          <p:nvPr/>
        </p:nvSpPr>
        <p:spPr bwMode="auto">
          <a:xfrm>
            <a:off x="4643438" y="2648119"/>
            <a:ext cx="4252762" cy="389925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ct val="200000"/>
              </a:lnSpc>
            </a:pPr>
            <a:r>
              <a:rPr lang="ar-EG" sz="2400" b="1" dirty="0" smtClean="0">
                <a:solidFill>
                  <a:schemeClr val="bg1"/>
                </a:solidFill>
                <a:latin typeface="Calibri"/>
              </a:rPr>
              <a:t>هى مفهوم صاغه ”</a:t>
            </a:r>
            <a:r>
              <a:rPr lang="ar-EG" sz="2400" b="1" dirty="0" smtClean="0">
                <a:solidFill>
                  <a:srgbClr val="FF0000"/>
                </a:solidFill>
                <a:latin typeface="Calibri"/>
              </a:rPr>
              <a:t>جوزيف ناي</a:t>
            </a:r>
            <a:r>
              <a:rPr lang="ar-EG" sz="2400" b="1" dirty="0" smtClean="0">
                <a:solidFill>
                  <a:schemeClr val="bg1"/>
                </a:solidFill>
                <a:latin typeface="Calibri"/>
              </a:rPr>
              <a:t>“ </a:t>
            </a:r>
            <a:br>
              <a:rPr lang="ar-EG" sz="2400" b="1" dirty="0" smtClean="0">
                <a:solidFill>
                  <a:schemeClr val="bg1"/>
                </a:solidFill>
                <a:latin typeface="Calibri"/>
              </a:rPr>
            </a:br>
            <a:r>
              <a:rPr lang="ar-EG" sz="2400" b="1" dirty="0" smtClean="0">
                <a:solidFill>
                  <a:schemeClr val="bg1"/>
                </a:solidFill>
                <a:latin typeface="Calibri"/>
              </a:rPr>
              <a:t>دكتور بجامعة هارفارد بالولايات المتحدة الأمريكية </a:t>
            </a:r>
            <a:r>
              <a:rPr lang="ar-EG" sz="2400" b="1" dirty="0" smtClean="0">
                <a:solidFill>
                  <a:srgbClr val="FFFF00"/>
                </a:solidFill>
                <a:latin typeface="Calibri"/>
              </a:rPr>
              <a:t>لوصف</a:t>
            </a:r>
            <a:r>
              <a:rPr lang="ar-EG" sz="2400" b="1" dirty="0" smtClean="0">
                <a:solidFill>
                  <a:schemeClr val="bg1"/>
                </a:solidFill>
                <a:latin typeface="Calibri"/>
              </a:rPr>
              <a:t> القدرة على الجذب والضم </a:t>
            </a:r>
            <a:r>
              <a:rPr lang="ar-EG" sz="2400" b="1" dirty="0" smtClean="0">
                <a:solidFill>
                  <a:srgbClr val="FF0000"/>
                </a:solidFill>
                <a:latin typeface="Calibri"/>
              </a:rPr>
              <a:t>دون الإكراه </a:t>
            </a:r>
            <a:r>
              <a:rPr lang="ar-EG" sz="2400" b="1" dirty="0" smtClean="0">
                <a:solidFill>
                  <a:schemeClr val="bg1"/>
                </a:solidFill>
                <a:latin typeface="Calibri"/>
              </a:rPr>
              <a:t>أو إستخدام القوة كوسيلة للإقناع في الآونة الأخيرة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3589"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643438" y="1783240"/>
            <a:ext cx="4313722" cy="50608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القوة الناعمة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Soft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power</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b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br>
            <a:endParaRPr lang="ar-EG" sz="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pic>
        <p:nvPicPr>
          <p:cNvPr id="193539" name="Picture 3" descr="C:\Documents and Settings\Office\Desktop\المحاضرة مدحت\صور حروب الجيل الرابع\ااون.jpeg"/>
          <p:cNvPicPr>
            <a:picLocks noChangeAspect="1" noChangeArrowheads="1"/>
          </p:cNvPicPr>
          <p:nvPr/>
        </p:nvPicPr>
        <p:blipFill>
          <a:blip r:embed="rId6"/>
          <a:srcRect/>
          <a:stretch>
            <a:fillRect/>
          </a:stretch>
        </p:blipFill>
        <p:spPr bwMode="auto">
          <a:xfrm>
            <a:off x="182880" y="1842123"/>
            <a:ext cx="4307205" cy="2225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3540" name="Picture 4" descr="C:\Documents and Settings\Office\Desktop\المحاضرة مدحت\صور حروب الجيل الرابع\اننخ.jpeg"/>
          <p:cNvPicPr>
            <a:picLocks noChangeAspect="1" noChangeArrowheads="1"/>
          </p:cNvPicPr>
          <p:nvPr/>
        </p:nvPicPr>
        <p:blipFill>
          <a:blip r:embed="rId7"/>
          <a:srcRect/>
          <a:stretch>
            <a:fillRect/>
          </a:stretch>
        </p:blipFill>
        <p:spPr bwMode="auto">
          <a:xfrm>
            <a:off x="203805" y="4245298"/>
            <a:ext cx="4286280"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714480" y="943910"/>
            <a:ext cx="578647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المصطلحات المستخدمة حالياً مع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4612"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2"/>
          <p:cNvSpPr>
            <a:spLocks noChangeArrowheads="1"/>
          </p:cNvSpPr>
          <p:nvPr/>
        </p:nvSpPr>
        <p:spPr bwMode="auto">
          <a:xfrm>
            <a:off x="4643438" y="2571744"/>
            <a:ext cx="4252762" cy="4018807"/>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ct val="150000"/>
              </a:lnSpc>
            </a:pPr>
            <a:r>
              <a:rPr lang="ar-EG" sz="2400" b="1" dirty="0" smtClean="0">
                <a:solidFill>
                  <a:schemeClr val="bg1"/>
                </a:solidFill>
                <a:latin typeface="Calibri"/>
              </a:rPr>
              <a:t>وتعني أن يكون للدولة </a:t>
            </a:r>
            <a:r>
              <a:rPr lang="ar-EG" sz="2400" b="1" dirty="0" smtClean="0">
                <a:solidFill>
                  <a:srgbClr val="FF0000"/>
                </a:solidFill>
                <a:latin typeface="Calibri"/>
              </a:rPr>
              <a:t>قوة روحية ومعنوية </a:t>
            </a:r>
            <a:r>
              <a:rPr lang="ar-EG" sz="2400" b="1" dirty="0" smtClean="0">
                <a:solidFill>
                  <a:schemeClr val="bg1"/>
                </a:solidFill>
                <a:latin typeface="Calibri"/>
              </a:rPr>
              <a:t>من خلال ما تجسده من </a:t>
            </a:r>
            <a:br>
              <a:rPr lang="ar-EG" sz="2400" b="1" dirty="0" smtClean="0">
                <a:solidFill>
                  <a:schemeClr val="bg1"/>
                </a:solidFill>
                <a:latin typeface="Calibri"/>
              </a:rPr>
            </a:br>
            <a:r>
              <a:rPr lang="ar-EG" sz="2400" b="1" dirty="0" smtClean="0">
                <a:solidFill>
                  <a:schemeClr val="bg1"/>
                </a:solidFill>
                <a:latin typeface="Calibri"/>
              </a:rPr>
              <a:t>أفكار ومبادئ وأخلاق ومن خلال الدعم </a:t>
            </a:r>
            <a:r>
              <a:rPr lang="ar-EG" sz="2400" b="1" dirty="0" smtClean="0">
                <a:solidFill>
                  <a:srgbClr val="FFFF00"/>
                </a:solidFill>
                <a:latin typeface="Calibri"/>
              </a:rPr>
              <a:t>في مجالات حقوق الإنسان والبنية التحتية والثقافة والفن </a:t>
            </a:r>
            <a:r>
              <a:rPr lang="ar-EG" sz="2400" b="1" dirty="0" smtClean="0">
                <a:solidFill>
                  <a:schemeClr val="bg1"/>
                </a:solidFill>
                <a:latin typeface="Calibri"/>
              </a:rPr>
              <a:t>، مما يؤدي بالآخرين إلى إحترام هذا الأسلوب والإعجاب به ومن ثم إتباعه .</a:t>
            </a:r>
          </a:p>
        </p:txBody>
      </p:sp>
      <p:sp>
        <p:nvSpPr>
          <p:cNvPr id="13" name="AutoShape 2"/>
          <p:cNvSpPr>
            <a:spLocks noChangeArrowheads="1"/>
          </p:cNvSpPr>
          <p:nvPr/>
        </p:nvSpPr>
        <p:spPr bwMode="auto">
          <a:xfrm>
            <a:off x="4643438" y="1783240"/>
            <a:ext cx="4313722" cy="50608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القوة الناعمة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Soft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power</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b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br>
            <a:endParaRPr lang="ar-EG" sz="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pic>
        <p:nvPicPr>
          <p:cNvPr id="194563" name="Picture 3" descr="C:\Documents and Settings\Office\Desktop\المحاضرة مدحت\صور حروب الجيل الرابع\imagesتتتن.jpeg"/>
          <p:cNvPicPr>
            <a:picLocks noChangeAspect="1" noChangeArrowheads="1"/>
          </p:cNvPicPr>
          <p:nvPr/>
        </p:nvPicPr>
        <p:blipFill>
          <a:blip r:embed="rId6"/>
          <a:srcRect/>
          <a:stretch>
            <a:fillRect/>
          </a:stretch>
        </p:blipFill>
        <p:spPr bwMode="auto">
          <a:xfrm>
            <a:off x="214282" y="1857364"/>
            <a:ext cx="428628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564" name="Picture 4" descr="C:\Documents and Settings\Office\Desktop\المحاضرة مدحت\صور حروب الجيل الرابع\image.jpg"/>
          <p:cNvPicPr>
            <a:picLocks noChangeAspect="1" noChangeArrowheads="1"/>
          </p:cNvPicPr>
          <p:nvPr/>
        </p:nvPicPr>
        <p:blipFill>
          <a:blip r:embed="rId7"/>
          <a:srcRect/>
          <a:stretch>
            <a:fillRect/>
          </a:stretch>
        </p:blipFill>
        <p:spPr bwMode="auto">
          <a:xfrm>
            <a:off x="214283" y="4225297"/>
            <a:ext cx="4286280" cy="234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714480" y="943910"/>
            <a:ext cx="578647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المصطلحات المستخدمة حالياً مع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5637"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2"/>
          <p:cNvSpPr>
            <a:spLocks noChangeArrowheads="1"/>
          </p:cNvSpPr>
          <p:nvPr/>
        </p:nvSpPr>
        <p:spPr bwMode="auto">
          <a:xfrm>
            <a:off x="4643438" y="2428868"/>
            <a:ext cx="4252762" cy="425554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ts val="3500"/>
              </a:lnSpc>
            </a:pPr>
            <a:r>
              <a:rPr lang="ar-EG" sz="2400" b="1" dirty="0" smtClean="0">
                <a:solidFill>
                  <a:srgbClr val="FFFF00"/>
                </a:solidFill>
                <a:latin typeface="Calibri"/>
              </a:rPr>
              <a:t>الهدف من القوة الناعمة </a:t>
            </a:r>
            <a:r>
              <a:rPr lang="ar-EG" sz="2400" b="1" dirty="0" smtClean="0">
                <a:solidFill>
                  <a:schemeClr val="bg1"/>
                </a:solidFill>
                <a:latin typeface="Calibri"/>
              </a:rPr>
              <a:t>تدمير الطاقة السياسية ، بهدف الهيمنة والسيطرة على القدرات والمقومات السياسية للطرف المستهدف ، </a:t>
            </a:r>
            <a:r>
              <a:rPr lang="ar-EG" sz="2400" b="1" dirty="0" smtClean="0">
                <a:solidFill>
                  <a:srgbClr val="FFFF00"/>
                </a:solidFill>
                <a:latin typeface="Calibri"/>
              </a:rPr>
              <a:t>وبمعنى آخر </a:t>
            </a:r>
            <a:r>
              <a:rPr lang="ar-EG" sz="2400" b="1" dirty="0" smtClean="0">
                <a:solidFill>
                  <a:schemeClr val="bg1"/>
                </a:solidFill>
                <a:latin typeface="Calibri"/>
              </a:rPr>
              <a:t>الغزو الثقافى والأيديولوجى، دون أن تظهر هوية الفاعل الحقيقى ، </a:t>
            </a:r>
            <a:br>
              <a:rPr lang="ar-EG" sz="2400" b="1" dirty="0" smtClean="0">
                <a:solidFill>
                  <a:schemeClr val="bg1"/>
                </a:solidFill>
                <a:latin typeface="Calibri"/>
              </a:rPr>
            </a:br>
            <a:r>
              <a:rPr lang="ar-EG" sz="2400" b="1" dirty="0" smtClean="0">
                <a:solidFill>
                  <a:schemeClr val="bg1"/>
                </a:solidFill>
                <a:latin typeface="Calibri"/>
              </a:rPr>
              <a:t>ويرى </a:t>
            </a:r>
            <a:r>
              <a:rPr lang="ar-EG" sz="2400" b="1" dirty="0" smtClean="0">
                <a:solidFill>
                  <a:srgbClr val="FF0000"/>
                </a:solidFill>
                <a:latin typeface="Calibri"/>
              </a:rPr>
              <a:t>ميشيل فوكو </a:t>
            </a:r>
            <a:r>
              <a:rPr lang="ar-EG" sz="2400" b="1" dirty="0" smtClean="0">
                <a:solidFill>
                  <a:schemeClr val="bg1"/>
                </a:solidFill>
                <a:latin typeface="Calibri"/>
              </a:rPr>
              <a:t>”</a:t>
            </a:r>
            <a:r>
              <a:rPr lang="ar-EG" sz="2400" b="1" dirty="0" smtClean="0">
                <a:solidFill>
                  <a:srgbClr val="FF0000"/>
                </a:solidFill>
                <a:latin typeface="Calibri"/>
              </a:rPr>
              <a:t>فيلسوف فرنسى</a:t>
            </a:r>
            <a:r>
              <a:rPr lang="ar-EG" sz="2400" b="1" dirty="0" smtClean="0">
                <a:solidFill>
                  <a:schemeClr val="bg1"/>
                </a:solidFill>
                <a:latin typeface="Calibri"/>
              </a:rPr>
              <a:t>“ أن القوة الناعمة تتضمن إجباراً وإلزاماً غير مباشرين على التغيير .</a:t>
            </a:r>
          </a:p>
        </p:txBody>
      </p:sp>
      <p:sp>
        <p:nvSpPr>
          <p:cNvPr id="13" name="AutoShape 2"/>
          <p:cNvSpPr>
            <a:spLocks noChangeArrowheads="1"/>
          </p:cNvSpPr>
          <p:nvPr/>
        </p:nvSpPr>
        <p:spPr bwMode="auto">
          <a:xfrm>
            <a:off x="4643438" y="1691800"/>
            <a:ext cx="4313722" cy="50608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القوة الناعمة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Soft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power</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b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br>
            <a:endParaRPr lang="ar-EG" sz="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pic>
        <p:nvPicPr>
          <p:cNvPr id="195588" name="Picture 4" descr="C:\Documents and Settings\Office\Desktop\المحاضرة مدحت\صور حروب الجيل الرابع\161358831.jpg"/>
          <p:cNvPicPr>
            <a:picLocks noChangeAspect="1" noChangeArrowheads="1"/>
          </p:cNvPicPr>
          <p:nvPr/>
        </p:nvPicPr>
        <p:blipFill>
          <a:blip r:embed="rId6" cstate="print"/>
          <a:srcRect/>
          <a:stretch>
            <a:fillRect/>
          </a:stretch>
        </p:blipFill>
        <p:spPr bwMode="auto">
          <a:xfrm>
            <a:off x="237864" y="4228493"/>
            <a:ext cx="4143404" cy="2415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5589" name="Picture 5" descr="C:\Documents and Settings\Office\Desktop\المحاضرة مدحت\صور حروب الجيل الرابع\imagesباةا.jpeg"/>
          <p:cNvPicPr>
            <a:picLocks noChangeAspect="1" noChangeArrowheads="1"/>
          </p:cNvPicPr>
          <p:nvPr/>
        </p:nvPicPr>
        <p:blipFill>
          <a:blip r:embed="rId7"/>
          <a:srcRect/>
          <a:stretch>
            <a:fillRect/>
          </a:stretch>
        </p:blipFill>
        <p:spPr bwMode="auto">
          <a:xfrm>
            <a:off x="222656" y="1750696"/>
            <a:ext cx="4158612" cy="2321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714480" y="943910"/>
            <a:ext cx="578647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المصطلحات المستخدمة حالياً مع حروب الجيل الرابع</a:t>
            </a:r>
          </a:p>
        </p:txBody>
      </p:sp>
      <p:sp>
        <p:nvSpPr>
          <p:cNvPr id="19" name="AutoShape 2"/>
          <p:cNvSpPr>
            <a:spLocks noChangeArrowheads="1"/>
          </p:cNvSpPr>
          <p:nvPr/>
        </p:nvSpPr>
        <p:spPr bwMode="auto">
          <a:xfrm>
            <a:off x="4690736" y="2411560"/>
            <a:ext cx="4252762" cy="4089274"/>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هى نتاج الجمع </a:t>
            </a:r>
            <a:r>
              <a:rPr lang="ar-EG" sz="2400" b="1" dirty="0" smtClean="0">
                <a:solidFill>
                  <a:srgbClr val="FFFF00"/>
                </a:solidFill>
                <a:latin typeface="Calibri"/>
              </a:rPr>
              <a:t>بين القوة الصلبة </a:t>
            </a:r>
            <a:br>
              <a:rPr lang="ar-EG" sz="2400" b="1" dirty="0" smtClean="0">
                <a:solidFill>
                  <a:srgbClr val="FFFF00"/>
                </a:solidFill>
                <a:latin typeface="Calibri"/>
              </a:rPr>
            </a:br>
            <a:r>
              <a:rPr lang="ar-EG" sz="2400" b="1" dirty="0" smtClean="0">
                <a:solidFill>
                  <a:srgbClr val="FFFF00"/>
                </a:solidFill>
                <a:latin typeface="Calibri"/>
              </a:rPr>
              <a:t>والقوة الناعمة معًا </a:t>
            </a:r>
            <a:r>
              <a:rPr lang="ar-EG" sz="2400" b="1" dirty="0" smtClean="0">
                <a:solidFill>
                  <a:schemeClr val="bg1"/>
                </a:solidFill>
                <a:latin typeface="Calibri"/>
              </a:rPr>
              <a:t>ولكن وفقا لإستراتيجية محددة تجمع بينهم , كما أنها تعرف </a:t>
            </a:r>
            <a:r>
              <a:rPr lang="ar-EG" sz="2400" b="1" dirty="0" smtClean="0">
                <a:solidFill>
                  <a:srgbClr val="FF0000"/>
                </a:solidFill>
                <a:latin typeface="Calibri"/>
              </a:rPr>
              <a:t>بقدرة الفاعل الدولي </a:t>
            </a:r>
            <a:br>
              <a:rPr lang="ar-EG" sz="2400" b="1" dirty="0" smtClean="0">
                <a:solidFill>
                  <a:srgbClr val="FF0000"/>
                </a:solidFill>
                <a:latin typeface="Calibri"/>
              </a:rPr>
            </a:br>
            <a:r>
              <a:rPr lang="ar-EG" sz="2400" b="1" dirty="0" smtClean="0">
                <a:solidFill>
                  <a:schemeClr val="bg1"/>
                </a:solidFill>
                <a:latin typeface="Calibri"/>
              </a:rPr>
              <a:t>على مزج عناصر القوة الصلبة والقوة الناعمة بطريقة تضمن تدعيم تحقيق أهداف الفاعل الدولى بكفاءة وفعالية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45110" name="Clip" r:id="rId4" imgW="2000000" imgH="1371429" progId="">
                  <p:embed/>
                </p:oleObj>
              </mc:Choice>
              <mc:Fallback>
                <p:oleObj name="Clip" r:id="rId4" imgW="2000000" imgH="1371429"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643438" y="1687870"/>
            <a:ext cx="4313722" cy="50608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القوة الذكية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smart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power</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b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br>
            <a:endParaRPr lang="ar-EG" sz="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pic>
        <p:nvPicPr>
          <p:cNvPr id="45059" name="Picture 3" descr="C:\Documents and Settings\Office\Desktop\المحاضرة مدحت\صور حروب الجيل الرابع\internal-bannar copy_y1tdlqwf.JPG"/>
          <p:cNvPicPr>
            <a:picLocks noChangeAspect="1" noChangeArrowheads="1"/>
          </p:cNvPicPr>
          <p:nvPr/>
        </p:nvPicPr>
        <p:blipFill>
          <a:blip r:embed="rId6"/>
          <a:srcRect/>
          <a:stretch>
            <a:fillRect/>
          </a:stretch>
        </p:blipFill>
        <p:spPr bwMode="auto">
          <a:xfrm>
            <a:off x="270481" y="1744993"/>
            <a:ext cx="4189124" cy="2290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64" name="Picture 8" descr="C:\Users\armya\Desktop\المحاضرة مدحت\صور حروب الجيل الرابع\images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481" y="4193628"/>
            <a:ext cx="4184591" cy="2307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714480" y="943910"/>
            <a:ext cx="578647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المصطلحات المستخدمة حالياً مع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6661"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
          <p:cNvSpPr>
            <a:spLocks noChangeArrowheads="1"/>
          </p:cNvSpPr>
          <p:nvPr/>
        </p:nvSpPr>
        <p:spPr bwMode="auto">
          <a:xfrm>
            <a:off x="4676956" y="2382095"/>
            <a:ext cx="4252762" cy="426161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4000"/>
              </a:lnSpc>
            </a:pPr>
            <a:r>
              <a:rPr lang="ar-EG" sz="2400" b="1" dirty="0" smtClean="0">
                <a:solidFill>
                  <a:srgbClr val="FF0000"/>
                </a:solidFill>
                <a:latin typeface="Calibri"/>
              </a:rPr>
              <a:t>فالفاعل الدولى </a:t>
            </a:r>
            <a:r>
              <a:rPr lang="ar-EG" sz="2400" b="1" dirty="0" smtClean="0">
                <a:solidFill>
                  <a:schemeClr val="bg1"/>
                </a:solidFill>
                <a:latin typeface="Calibri"/>
              </a:rPr>
              <a:t>بحاجة إلى إدراك مخزون الدولة من </a:t>
            </a:r>
            <a:r>
              <a:rPr lang="ar-EG" sz="2400" b="1" dirty="0" smtClean="0">
                <a:solidFill>
                  <a:srgbClr val="FFFF00"/>
                </a:solidFill>
                <a:latin typeface="Calibri"/>
              </a:rPr>
              <a:t>الأدوات والإمكانيات ونقاط القوة ونقاط الضعف </a:t>
            </a:r>
            <a:r>
              <a:rPr lang="ar-EG" sz="2400" b="1" dirty="0" smtClean="0">
                <a:solidFill>
                  <a:schemeClr val="bg1"/>
                </a:solidFill>
                <a:latin typeface="Calibri"/>
              </a:rPr>
              <a:t>, فالقوة الذكية ليس فقط إمتلاك المصادر الناعمة والصلبة </a:t>
            </a:r>
            <a:br>
              <a:rPr lang="ar-EG" sz="2400" b="1" dirty="0" smtClean="0">
                <a:solidFill>
                  <a:schemeClr val="bg1"/>
                </a:solidFill>
                <a:latin typeface="Calibri"/>
              </a:rPr>
            </a:br>
            <a:r>
              <a:rPr lang="ar-EG" sz="2400" b="1" dirty="0" smtClean="0">
                <a:solidFill>
                  <a:schemeClr val="bg1"/>
                </a:solidFill>
                <a:latin typeface="Calibri"/>
              </a:rPr>
              <a:t>والمزج بينهما </a:t>
            </a:r>
            <a:r>
              <a:rPr lang="ar-EG" sz="2400" b="1" dirty="0" smtClean="0">
                <a:solidFill>
                  <a:srgbClr val="FFFF00"/>
                </a:solidFill>
                <a:latin typeface="Calibri"/>
              </a:rPr>
              <a:t>بل القدرة على تحديد وقت إستخدامها </a:t>
            </a:r>
            <a:r>
              <a:rPr lang="ar-EG" sz="2400" b="1" dirty="0" smtClean="0">
                <a:solidFill>
                  <a:schemeClr val="bg1"/>
                </a:solidFill>
                <a:latin typeface="Calibri"/>
              </a:rPr>
              <a:t>وأى نوعى القوة يفضل إستخدامه في الموقف والقدرة على تحديد </a:t>
            </a:r>
            <a:r>
              <a:rPr lang="ar-EG" sz="2400" b="1" dirty="0" smtClean="0">
                <a:solidFill>
                  <a:srgbClr val="FFFF00"/>
                </a:solidFill>
                <a:latin typeface="Calibri"/>
              </a:rPr>
              <a:t>متى وكيف </a:t>
            </a:r>
            <a:r>
              <a:rPr lang="ar-EG" sz="2400" b="1" dirty="0" smtClean="0">
                <a:solidFill>
                  <a:schemeClr val="bg1"/>
                </a:solidFill>
                <a:latin typeface="Calibri"/>
              </a:rPr>
              <a:t>يتم الدمج بينهما .</a:t>
            </a:r>
          </a:p>
        </p:txBody>
      </p:sp>
      <p:sp>
        <p:nvSpPr>
          <p:cNvPr id="11" name="AutoShape 2"/>
          <p:cNvSpPr>
            <a:spLocks noChangeArrowheads="1"/>
          </p:cNvSpPr>
          <p:nvPr/>
        </p:nvSpPr>
        <p:spPr bwMode="auto">
          <a:xfrm>
            <a:off x="4643438" y="1687870"/>
            <a:ext cx="4313722" cy="50608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القوة الذكية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smart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PT Bold Heading" pitchFamily="2" charset="-78"/>
              </a:rPr>
              <a:t>power</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b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br>
            <a:endParaRPr lang="ar-EG" sz="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pic>
        <p:nvPicPr>
          <p:cNvPr id="196611" name="Picture 3" descr="C:\Documents and Settings\Office\Desktop\المحاضرة مدحت\صور حروب الجيل الرابع\imagesباللل.jpeg"/>
          <p:cNvPicPr>
            <a:picLocks noChangeAspect="1" noChangeArrowheads="1"/>
          </p:cNvPicPr>
          <p:nvPr/>
        </p:nvPicPr>
        <p:blipFill>
          <a:blip r:embed="rId6"/>
          <a:srcRect/>
          <a:stretch>
            <a:fillRect/>
          </a:stretch>
        </p:blipFill>
        <p:spPr bwMode="auto">
          <a:xfrm>
            <a:off x="2285984" y="1765738"/>
            <a:ext cx="2143120" cy="2297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6612" name="Picture 4" descr="C:\Documents and Settings\Office\Desktop\المحاضرة مدحت\صور حروب الجيل الرابع\imagesغع.jpeg"/>
          <p:cNvPicPr>
            <a:picLocks noChangeAspect="1" noChangeArrowheads="1"/>
          </p:cNvPicPr>
          <p:nvPr/>
        </p:nvPicPr>
        <p:blipFill>
          <a:blip r:embed="rId7"/>
          <a:srcRect/>
          <a:stretch>
            <a:fillRect/>
          </a:stretch>
        </p:blipFill>
        <p:spPr bwMode="auto">
          <a:xfrm>
            <a:off x="142844" y="1765738"/>
            <a:ext cx="2000264" cy="2297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6613" name="Picture 5" descr="C:\Documents and Settings\Office\Desktop\المحاضرة مدحت\صور حروب الجيل الرابع\imagesلعغ.jpeg"/>
          <p:cNvPicPr>
            <a:picLocks noChangeAspect="1" noChangeArrowheads="1"/>
          </p:cNvPicPr>
          <p:nvPr/>
        </p:nvPicPr>
        <p:blipFill>
          <a:blip r:embed="rId8"/>
          <a:srcRect/>
          <a:stretch>
            <a:fillRect/>
          </a:stretch>
        </p:blipFill>
        <p:spPr bwMode="auto">
          <a:xfrm>
            <a:off x="137160" y="4225296"/>
            <a:ext cx="4287180" cy="2316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أنـواع الحـروب </a:t>
            </a:r>
            <a:endParaRPr lang="ar-SA" sz="6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47206" name="Clip" r:id="rId5" imgW="2000000" imgH="1371429" progId="">
                  <p:embed/>
                </p:oleObj>
              </mc:Choice>
              <mc:Fallback>
                <p:oleObj name="Clip" r:id="rId5" imgW="2000000" imgH="1371429" progId="">
                  <p:embed/>
                  <p:pic>
                    <p:nvPicPr>
                      <p:cNvPr id="0" name="Picture 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47207" name="Clip" r:id="rId7" imgW="2000000" imgH="1371429" progId="">
                  <p:embed/>
                </p:oleObj>
              </mc:Choice>
              <mc:Fallback>
                <p:oleObj name="Clip" r:id="rId7" imgW="2000000" imgH="1371429" progId="">
                  <p:embed/>
                  <p:pic>
                    <p:nvPicPr>
                      <p:cNvPr id="0"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26863" y="947800"/>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p:cNvSpPr>
            <a:spLocks noChangeArrowheads="1"/>
          </p:cNvSpPr>
          <p:nvPr/>
        </p:nvSpPr>
        <p:spPr bwMode="auto">
          <a:xfrm>
            <a:off x="1043608" y="1664706"/>
            <a:ext cx="7844819" cy="57383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ct val="150000"/>
              </a:lnSpc>
            </a:pPr>
            <a:r>
              <a:rPr lang="ar-EG" sz="2000" b="1" dirty="0" smtClean="0">
                <a:solidFill>
                  <a:schemeClr val="bg1"/>
                </a:solidFill>
                <a:latin typeface="Calibri"/>
              </a:rPr>
              <a:t>1- المقدمة .</a:t>
            </a:r>
            <a:endParaRPr lang="en-US" sz="2000" b="1" dirty="0">
              <a:solidFill>
                <a:schemeClr val="bg1"/>
              </a:solidFill>
              <a:latin typeface="Calibri"/>
            </a:endParaRP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0298" name="Clip" r:id="rId4" imgW="2000000" imgH="1371429" progId="">
                  <p:embed/>
                </p:oleObj>
              </mc:Choice>
              <mc:Fallback>
                <p:oleObj name="Clip" r:id="rId4" imgW="2000000" imgH="1371429" progId="">
                  <p:embed/>
                  <p:pic>
                    <p:nvPicPr>
                      <p:cNvPr id="0"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2"/>
          <p:cNvSpPr>
            <a:spLocks noChangeArrowheads="1"/>
          </p:cNvSpPr>
          <p:nvPr/>
        </p:nvSpPr>
        <p:spPr bwMode="auto">
          <a:xfrm>
            <a:off x="1043608" y="2962672"/>
            <a:ext cx="7886326" cy="57383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000" b="1" dirty="0" smtClean="0">
                <a:solidFill>
                  <a:schemeClr val="bg1"/>
                </a:solidFill>
                <a:latin typeface="Calibri"/>
              </a:rPr>
              <a:t>3- المصطلحات المستخدمة حالياً مع حروب الجيل الرابع .</a:t>
            </a:r>
            <a:endParaRPr lang="en-US" sz="2000" b="1" dirty="0">
              <a:solidFill>
                <a:schemeClr val="bg1"/>
              </a:solidFill>
              <a:latin typeface="Calibri"/>
            </a:endParaRPr>
          </a:p>
        </p:txBody>
      </p:sp>
      <p:sp>
        <p:nvSpPr>
          <p:cNvPr id="12" name="AutoShape 2"/>
          <p:cNvSpPr>
            <a:spLocks noChangeArrowheads="1"/>
          </p:cNvSpPr>
          <p:nvPr/>
        </p:nvSpPr>
        <p:spPr bwMode="auto">
          <a:xfrm>
            <a:off x="1043608" y="3674088"/>
            <a:ext cx="7886326" cy="57383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000" b="1" dirty="0" smtClean="0">
                <a:solidFill>
                  <a:schemeClr val="bg1"/>
                </a:solidFill>
                <a:latin typeface="Calibri"/>
              </a:rPr>
              <a:t>4- أنواع الحروب .</a:t>
            </a:r>
            <a:endParaRPr lang="en-US" sz="2000" b="1" dirty="0">
              <a:solidFill>
                <a:schemeClr val="bg1"/>
              </a:solidFill>
              <a:latin typeface="Calibri"/>
            </a:endParaRPr>
          </a:p>
        </p:txBody>
      </p:sp>
      <p:sp>
        <p:nvSpPr>
          <p:cNvPr id="13" name="AutoShape 2"/>
          <p:cNvSpPr>
            <a:spLocks noChangeArrowheads="1"/>
          </p:cNvSpPr>
          <p:nvPr/>
        </p:nvSpPr>
        <p:spPr bwMode="auto">
          <a:xfrm>
            <a:off x="1043608" y="4390678"/>
            <a:ext cx="7907867" cy="57383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000" b="1" dirty="0" smtClean="0">
                <a:solidFill>
                  <a:schemeClr val="bg1"/>
                </a:solidFill>
                <a:latin typeface="Calibri"/>
              </a:rPr>
              <a:t>5- تعريف أجيال الحروب .</a:t>
            </a:r>
            <a:endParaRPr lang="en-US" sz="2000" b="1" dirty="0">
              <a:solidFill>
                <a:schemeClr val="bg1"/>
              </a:solidFill>
              <a:latin typeface="Calibri"/>
            </a:endParaRPr>
          </a:p>
        </p:txBody>
      </p:sp>
      <p:sp>
        <p:nvSpPr>
          <p:cNvPr id="24" name="AutoShape 3107"/>
          <p:cNvSpPr>
            <a:spLocks noChangeArrowheads="1"/>
          </p:cNvSpPr>
          <p:nvPr/>
        </p:nvSpPr>
        <p:spPr bwMode="auto">
          <a:xfrm>
            <a:off x="6368184" y="943910"/>
            <a:ext cx="2490096"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عناصر المحاضرة</a:t>
            </a:r>
            <a:endParaRPr lang="ar-EG" sz="2800" dirty="0">
              <a:solidFill>
                <a:srgbClr val="FFFF00"/>
              </a:solidFill>
              <a:cs typeface="PT Bold Heading" pitchFamily="2" charset="-78"/>
            </a:endParaRPr>
          </a:p>
        </p:txBody>
      </p:sp>
      <p:sp>
        <p:nvSpPr>
          <p:cNvPr id="16" name="AutoShape 2"/>
          <p:cNvSpPr>
            <a:spLocks noChangeArrowheads="1"/>
          </p:cNvSpPr>
          <p:nvPr/>
        </p:nvSpPr>
        <p:spPr bwMode="auto">
          <a:xfrm>
            <a:off x="1012083" y="5916125"/>
            <a:ext cx="7949118" cy="649339"/>
          </a:xfrm>
          <a:prstGeom prst="roundRect">
            <a:avLst>
              <a:gd name="adj" fmla="val 24647"/>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000" b="1" dirty="0" smtClean="0">
                <a:solidFill>
                  <a:schemeClr val="bg1"/>
                </a:solidFill>
                <a:latin typeface="Calibri"/>
              </a:rPr>
              <a:t>7- عناصر حروب الجيل الرابع .</a:t>
            </a:r>
            <a:endParaRPr lang="en-US" sz="2000" b="1" dirty="0">
              <a:solidFill>
                <a:schemeClr val="bg1"/>
              </a:solidFill>
              <a:latin typeface="Calibri"/>
            </a:endParaRPr>
          </a:p>
        </p:txBody>
      </p:sp>
      <p:sp>
        <p:nvSpPr>
          <p:cNvPr id="30" name="AutoShape 2"/>
          <p:cNvSpPr>
            <a:spLocks noChangeArrowheads="1"/>
          </p:cNvSpPr>
          <p:nvPr/>
        </p:nvSpPr>
        <p:spPr bwMode="auto">
          <a:xfrm>
            <a:off x="1043608" y="2323667"/>
            <a:ext cx="7886326" cy="51482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400" dirty="0" smtClean="0">
                <a:solidFill>
                  <a:schemeClr val="bg1"/>
                </a:solidFill>
                <a:latin typeface="+mj-lt"/>
                <a:cs typeface="PT Bold Heading" pitchFamily="2" charset="-78"/>
              </a:rPr>
              <a:t>2 - </a:t>
            </a:r>
            <a:r>
              <a:rPr lang="ar-EG" sz="2000" b="1" dirty="0">
                <a:solidFill>
                  <a:schemeClr val="bg1"/>
                </a:solidFill>
                <a:latin typeface="Calibri"/>
              </a:rPr>
              <a:t>فكرة حروب الجيل الرابع </a:t>
            </a:r>
            <a:r>
              <a:rPr lang="ar-EG" sz="2000" dirty="0" smtClean="0">
                <a:solidFill>
                  <a:schemeClr val="bg1"/>
                </a:solidFill>
                <a:latin typeface="+mj-lt"/>
                <a:cs typeface="PT Bold Heading" pitchFamily="2" charset="-78"/>
              </a:rPr>
              <a:t>.</a:t>
            </a:r>
          </a:p>
        </p:txBody>
      </p:sp>
      <p:sp>
        <p:nvSpPr>
          <p:cNvPr id="31" name="AutoShape 2"/>
          <p:cNvSpPr>
            <a:spLocks noChangeArrowheads="1"/>
          </p:cNvSpPr>
          <p:nvPr/>
        </p:nvSpPr>
        <p:spPr bwMode="auto">
          <a:xfrm>
            <a:off x="1043608" y="4385504"/>
            <a:ext cx="7907867" cy="57383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000" b="1" dirty="0" smtClean="0">
                <a:solidFill>
                  <a:schemeClr val="bg1"/>
                </a:solidFill>
                <a:latin typeface="Calibri"/>
              </a:rPr>
              <a:t>5- تعريف أجيال الحروب .</a:t>
            </a:r>
            <a:endParaRPr lang="en-US" sz="2000" b="1" dirty="0">
              <a:solidFill>
                <a:schemeClr val="bg1"/>
              </a:solidFill>
              <a:latin typeface="Calibri"/>
            </a:endParaRPr>
          </a:p>
        </p:txBody>
      </p:sp>
      <p:sp>
        <p:nvSpPr>
          <p:cNvPr id="32" name="AutoShape 2"/>
          <p:cNvSpPr>
            <a:spLocks noChangeArrowheads="1"/>
          </p:cNvSpPr>
          <p:nvPr/>
        </p:nvSpPr>
        <p:spPr bwMode="auto">
          <a:xfrm>
            <a:off x="1012084" y="5087413"/>
            <a:ext cx="7917850" cy="57383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000" b="1" dirty="0" smtClean="0">
                <a:solidFill>
                  <a:schemeClr val="bg1"/>
                </a:solidFill>
                <a:latin typeface="Calibri"/>
              </a:rPr>
              <a:t>6- الهدف من حروب الجيل الرابع .</a:t>
            </a:r>
            <a:endParaRPr lang="en-US" sz="2000" b="1" dirty="0">
              <a:solidFill>
                <a:schemeClr val="bg1"/>
              </a:solidFill>
              <a:latin typeface="Calibri"/>
            </a:endParaRPr>
          </a:p>
        </p:txBody>
      </p:sp>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246120" y="977910"/>
            <a:ext cx="2651760"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أنـواع الحـروب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48181"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285720" y="1608871"/>
            <a:ext cx="8671440" cy="827061"/>
          </a:xfrm>
          <a:prstGeom prst="roundRect">
            <a:avLst>
              <a:gd name="adj" fmla="val 3401"/>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تختلف الحروب من حيث طبيعتها وطبيعة أطرافها ، الأمر الذى أدى إلى وجود </a:t>
            </a:r>
            <a:b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br>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أنواع مختلفة من الحروب ويمكن تصنيفها </a:t>
            </a:r>
            <a:r>
              <a:rPr lang="ar-EG" sz="2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وفقاً لمعيارين هما </a:t>
            </a:r>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p>
        </p:txBody>
      </p:sp>
      <p:sp>
        <p:nvSpPr>
          <p:cNvPr id="14" name="AutoShape 2"/>
          <p:cNvSpPr>
            <a:spLocks noChangeArrowheads="1"/>
          </p:cNvSpPr>
          <p:nvPr/>
        </p:nvSpPr>
        <p:spPr bwMode="auto">
          <a:xfrm>
            <a:off x="4788024" y="3777927"/>
            <a:ext cx="4143404" cy="301247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300" b="1" dirty="0" smtClean="0">
                <a:solidFill>
                  <a:schemeClr val="bg1"/>
                </a:solidFill>
                <a:latin typeface="Calibri"/>
              </a:rPr>
              <a:t>هي الحرب التى يلجأ أحد أطرافها أو كلاهما لإستخدام كل الموارد البشرية والمادية على نطاق واسع ، ومن ثم </a:t>
            </a:r>
            <a:br>
              <a:rPr lang="ar-EG" sz="2300" b="1" dirty="0" smtClean="0">
                <a:solidFill>
                  <a:schemeClr val="bg1"/>
                </a:solidFill>
                <a:latin typeface="Calibri"/>
              </a:rPr>
            </a:br>
            <a:r>
              <a:rPr lang="ar-EG" sz="2300" b="1" dirty="0" smtClean="0">
                <a:solidFill>
                  <a:schemeClr val="bg1"/>
                </a:solidFill>
                <a:latin typeface="Calibri"/>
              </a:rPr>
              <a:t>لا يتم التفرقة بين القوات المسلحة والسكان ، كما تمتد لتشمل كافة الأصعدة وكل الفروع القتالية أى إنها شاملة في هدفها وأسلحتها (</a:t>
            </a:r>
            <a:r>
              <a:rPr lang="ar-EG" sz="2300" b="1" dirty="0" smtClean="0">
                <a:solidFill>
                  <a:srgbClr val="FFFF00"/>
                </a:solidFill>
                <a:latin typeface="Calibri"/>
              </a:rPr>
              <a:t>الحرب العالمية الأولى والثانية علي سبيل المثال</a:t>
            </a:r>
            <a:r>
              <a:rPr lang="ar-EG" sz="2300" b="1" dirty="0" smtClean="0">
                <a:solidFill>
                  <a:schemeClr val="bg1"/>
                </a:solidFill>
                <a:latin typeface="Calibri"/>
              </a:rPr>
              <a:t>).</a:t>
            </a:r>
          </a:p>
        </p:txBody>
      </p:sp>
      <p:sp>
        <p:nvSpPr>
          <p:cNvPr id="11" name="AutoShape 2"/>
          <p:cNvSpPr>
            <a:spLocks noChangeArrowheads="1"/>
          </p:cNvSpPr>
          <p:nvPr/>
        </p:nvSpPr>
        <p:spPr bwMode="auto">
          <a:xfrm>
            <a:off x="4500562" y="2564904"/>
            <a:ext cx="4391918"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gn="justLow">
              <a:lnSpc>
                <a:spcPct val="110000"/>
              </a:lnSpc>
              <a:spcBef>
                <a:spcPct val="50000"/>
              </a:spcBef>
            </a:pPr>
            <a:r>
              <a:rPr lang="ar-EG" sz="2400" b="1" dirty="0" smtClean="0">
                <a:solidFill>
                  <a:srgbClr val="FFFFFF"/>
                </a:solidFill>
                <a:latin typeface="Calibri"/>
              </a:rPr>
              <a:t>المعيار الأول "</a:t>
            </a:r>
            <a:r>
              <a:rPr lang="ar-EG" sz="2400" b="1" dirty="0" smtClean="0">
                <a:solidFill>
                  <a:srgbClr val="FFFF00"/>
                </a:solidFill>
                <a:latin typeface="Calibri"/>
              </a:rPr>
              <a:t>نطاق الحرب</a:t>
            </a:r>
            <a:r>
              <a:rPr lang="ar-EG" sz="2400" b="1" dirty="0" smtClean="0">
                <a:solidFill>
                  <a:srgbClr val="FFFFFF"/>
                </a:solidFill>
                <a:latin typeface="Calibri"/>
              </a:rPr>
              <a:t>" وينقسم إلى :</a:t>
            </a:r>
            <a:endParaRPr lang="ar-EG" sz="2000" dirty="0">
              <a:solidFill>
                <a:srgbClr val="FFFFFF"/>
              </a:solidFill>
              <a:cs typeface="PT Bold Heading" pitchFamily="2" charset="-78"/>
            </a:endParaRPr>
          </a:p>
        </p:txBody>
      </p:sp>
      <p:sp>
        <p:nvSpPr>
          <p:cNvPr id="13" name="AutoShape 2"/>
          <p:cNvSpPr>
            <a:spLocks noChangeArrowheads="1"/>
          </p:cNvSpPr>
          <p:nvPr/>
        </p:nvSpPr>
        <p:spPr bwMode="auto">
          <a:xfrm>
            <a:off x="6786578" y="3140968"/>
            <a:ext cx="2105902" cy="503897"/>
          </a:xfrm>
          <a:prstGeom prst="roundRect">
            <a:avLst>
              <a:gd name="adj" fmla="val 16667"/>
            </a:avLst>
          </a:prstGeom>
          <a:solidFill>
            <a:srgbClr val="00B050"/>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gn="justLow">
              <a:lnSpc>
                <a:spcPct val="110000"/>
              </a:lnSpc>
              <a:spcBef>
                <a:spcPct val="50000"/>
              </a:spcBef>
            </a:pPr>
            <a:r>
              <a:rPr lang="ar-EG" sz="2400" b="1" dirty="0" smtClean="0">
                <a:solidFill>
                  <a:srgbClr val="FFFFFF"/>
                </a:solidFill>
                <a:latin typeface="Calibri"/>
              </a:rPr>
              <a:t>الحرب الشاملة :</a:t>
            </a:r>
            <a:endParaRPr lang="ar-EG" sz="2000" dirty="0">
              <a:solidFill>
                <a:srgbClr val="FFFFFF"/>
              </a:solidFill>
              <a:cs typeface="PT Bold Heading" pitchFamily="2" charset="-78"/>
            </a:endParaRPr>
          </a:p>
        </p:txBody>
      </p:sp>
      <p:pic>
        <p:nvPicPr>
          <p:cNvPr id="48132" name="Picture 4" descr="C:\Documents and Settings\Office\Desktop\المحاضرة مدحت\صور حروب الجيل الرابع\imagesقغ.jpeg"/>
          <p:cNvPicPr>
            <a:picLocks noChangeAspect="1" noChangeArrowheads="1"/>
          </p:cNvPicPr>
          <p:nvPr/>
        </p:nvPicPr>
        <p:blipFill>
          <a:blip r:embed="rId6"/>
          <a:srcRect/>
          <a:stretch>
            <a:fillRect/>
          </a:stretch>
        </p:blipFill>
        <p:spPr bwMode="auto">
          <a:xfrm>
            <a:off x="214282" y="3789040"/>
            <a:ext cx="4278645" cy="2940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49204"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
          <p:cNvSpPr>
            <a:spLocks noChangeArrowheads="1"/>
          </p:cNvSpPr>
          <p:nvPr/>
        </p:nvSpPr>
        <p:spPr bwMode="auto">
          <a:xfrm>
            <a:off x="4643438" y="2928934"/>
            <a:ext cx="4140366" cy="3793682"/>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4000"/>
              </a:lnSpc>
            </a:pPr>
            <a:r>
              <a:rPr lang="ar-EG" sz="2400" b="1" dirty="0" smtClean="0">
                <a:solidFill>
                  <a:schemeClr val="bg1"/>
                </a:solidFill>
                <a:latin typeface="Calibri"/>
              </a:rPr>
              <a:t>الحرب التى يستخدم فيها أحد طرفي الحرب جزء من القوات المسلحة  </a:t>
            </a:r>
            <a:br>
              <a:rPr lang="ar-EG" sz="2400" b="1" dirty="0" smtClean="0">
                <a:solidFill>
                  <a:schemeClr val="bg1"/>
                </a:solidFill>
                <a:latin typeface="Calibri"/>
              </a:rPr>
            </a:br>
            <a:r>
              <a:rPr lang="ar-EG" sz="2400" b="1" dirty="0" smtClean="0">
                <a:solidFill>
                  <a:schemeClr val="bg1"/>
                </a:solidFill>
                <a:latin typeface="Calibri"/>
              </a:rPr>
              <a:t>والموارد المالية ، كما يتم تحديد الأهداف السياسية والعسكرية </a:t>
            </a:r>
            <a:br>
              <a:rPr lang="ar-EG" sz="2400" b="1" dirty="0" smtClean="0">
                <a:solidFill>
                  <a:schemeClr val="bg1"/>
                </a:solidFill>
                <a:latin typeface="Calibri"/>
              </a:rPr>
            </a:br>
            <a:r>
              <a:rPr lang="ar-EG" sz="2400" b="1" dirty="0" smtClean="0">
                <a:solidFill>
                  <a:schemeClr val="bg1"/>
                </a:solidFill>
                <a:latin typeface="Calibri"/>
              </a:rPr>
              <a:t>من تلك الحرب مسبقاً (</a:t>
            </a:r>
            <a:r>
              <a:rPr lang="ar-EG" sz="2400" b="1" dirty="0" smtClean="0">
                <a:solidFill>
                  <a:srgbClr val="FFFF00"/>
                </a:solidFill>
                <a:latin typeface="Calibri"/>
              </a:rPr>
              <a:t>الحرب </a:t>
            </a:r>
            <a:br>
              <a:rPr lang="ar-EG" sz="2400" b="1" dirty="0" smtClean="0">
                <a:solidFill>
                  <a:srgbClr val="FFFF00"/>
                </a:solidFill>
                <a:latin typeface="Calibri"/>
              </a:rPr>
            </a:br>
            <a:r>
              <a:rPr lang="ar-EG" sz="2400" b="1" dirty="0" smtClean="0">
                <a:solidFill>
                  <a:srgbClr val="FFFF00"/>
                </a:solidFill>
                <a:latin typeface="Calibri"/>
              </a:rPr>
              <a:t>على الإرهاب بشمال سيناء علي </a:t>
            </a:r>
            <a:br>
              <a:rPr lang="ar-EG" sz="2400" b="1" dirty="0" smtClean="0">
                <a:solidFill>
                  <a:srgbClr val="FFFF00"/>
                </a:solidFill>
                <a:latin typeface="Calibri"/>
              </a:rPr>
            </a:br>
            <a:r>
              <a:rPr lang="ar-EG" sz="2400" b="1" dirty="0" smtClean="0">
                <a:solidFill>
                  <a:srgbClr val="FFFF00"/>
                </a:solidFill>
                <a:latin typeface="Calibri"/>
              </a:rPr>
              <a:t>سبيل المثال</a:t>
            </a:r>
            <a:r>
              <a:rPr lang="ar-EG" sz="2400" b="1" dirty="0" smtClean="0">
                <a:solidFill>
                  <a:schemeClr val="bg1"/>
                </a:solidFill>
                <a:latin typeface="Calibri"/>
              </a:rPr>
              <a:t>) .</a:t>
            </a:r>
          </a:p>
        </p:txBody>
      </p:sp>
      <p:sp>
        <p:nvSpPr>
          <p:cNvPr id="13" name="AutoShape 2"/>
          <p:cNvSpPr>
            <a:spLocks noChangeArrowheads="1"/>
          </p:cNvSpPr>
          <p:nvPr/>
        </p:nvSpPr>
        <p:spPr bwMode="auto">
          <a:xfrm>
            <a:off x="6752378" y="2285992"/>
            <a:ext cx="2105902" cy="503897"/>
          </a:xfrm>
          <a:prstGeom prst="roundRect">
            <a:avLst>
              <a:gd name="adj" fmla="val 16667"/>
            </a:avLst>
          </a:prstGeom>
          <a:solidFill>
            <a:srgbClr val="00B050"/>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gn="justLow">
              <a:lnSpc>
                <a:spcPct val="110000"/>
              </a:lnSpc>
              <a:spcBef>
                <a:spcPct val="50000"/>
              </a:spcBef>
            </a:pPr>
            <a:r>
              <a:rPr lang="ar-EG" sz="2400" b="1" dirty="0" smtClean="0">
                <a:solidFill>
                  <a:srgbClr val="FFFFFF"/>
                </a:solidFill>
                <a:latin typeface="Calibri"/>
              </a:rPr>
              <a:t>الحرب المحدودة :</a:t>
            </a:r>
            <a:endParaRPr lang="ar-EG" sz="2000" dirty="0">
              <a:solidFill>
                <a:srgbClr val="FFFFFF"/>
              </a:solidFill>
              <a:cs typeface="PT Bold Heading" pitchFamily="2" charset="-78"/>
            </a:endParaRPr>
          </a:p>
        </p:txBody>
      </p:sp>
      <p:sp>
        <p:nvSpPr>
          <p:cNvPr id="12" name="AutoShape 3107"/>
          <p:cNvSpPr>
            <a:spLocks noChangeArrowheads="1"/>
          </p:cNvSpPr>
          <p:nvPr/>
        </p:nvSpPr>
        <p:spPr bwMode="auto">
          <a:xfrm>
            <a:off x="2928926" y="943910"/>
            <a:ext cx="328614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أنـواع الحـروب </a:t>
            </a:r>
          </a:p>
        </p:txBody>
      </p:sp>
      <p:sp>
        <p:nvSpPr>
          <p:cNvPr id="15" name="AutoShape 2"/>
          <p:cNvSpPr>
            <a:spLocks noChangeArrowheads="1"/>
          </p:cNvSpPr>
          <p:nvPr/>
        </p:nvSpPr>
        <p:spPr bwMode="auto">
          <a:xfrm>
            <a:off x="4537800" y="1643050"/>
            <a:ext cx="4391918"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gn="justLow">
              <a:lnSpc>
                <a:spcPct val="110000"/>
              </a:lnSpc>
              <a:spcBef>
                <a:spcPct val="50000"/>
              </a:spcBef>
            </a:pPr>
            <a:r>
              <a:rPr lang="ar-EG" sz="2400" b="1" dirty="0" smtClean="0">
                <a:solidFill>
                  <a:srgbClr val="FFFFFF"/>
                </a:solidFill>
                <a:latin typeface="Calibri"/>
              </a:rPr>
              <a:t>المعيار الأول "</a:t>
            </a:r>
            <a:r>
              <a:rPr lang="ar-EG" sz="2400" b="1" dirty="0" smtClean="0">
                <a:solidFill>
                  <a:srgbClr val="FFFF00"/>
                </a:solidFill>
                <a:latin typeface="Calibri"/>
              </a:rPr>
              <a:t>نطاق الحرب</a:t>
            </a:r>
            <a:r>
              <a:rPr lang="ar-EG" sz="2400" b="1" dirty="0" smtClean="0">
                <a:solidFill>
                  <a:srgbClr val="FFFFFF"/>
                </a:solidFill>
                <a:latin typeface="Calibri"/>
              </a:rPr>
              <a:t>" وينقسم إلى :</a:t>
            </a:r>
            <a:endParaRPr lang="ar-EG" sz="2000" dirty="0">
              <a:solidFill>
                <a:srgbClr val="FFFFFF"/>
              </a:solidFill>
              <a:cs typeface="PT Bold Heading" pitchFamily="2" charset="-78"/>
            </a:endParaRPr>
          </a:p>
        </p:txBody>
      </p:sp>
      <p:pic>
        <p:nvPicPr>
          <p:cNvPr id="49155" name="Picture 3" descr="C:\Documents and Settings\Office\Desktop\المحاضرة مدحت\صور حروب الجيل الرابع\imagتتتتes.jpeg"/>
          <p:cNvPicPr>
            <a:picLocks noChangeAspect="1" noChangeArrowheads="1"/>
          </p:cNvPicPr>
          <p:nvPr/>
        </p:nvPicPr>
        <p:blipFill>
          <a:blip r:embed="rId6"/>
          <a:srcRect/>
          <a:stretch>
            <a:fillRect/>
          </a:stretch>
        </p:blipFill>
        <p:spPr bwMode="auto">
          <a:xfrm>
            <a:off x="214283" y="2999423"/>
            <a:ext cx="4230082" cy="3644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50229"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
          <p:cNvSpPr>
            <a:spLocks noChangeArrowheads="1"/>
          </p:cNvSpPr>
          <p:nvPr/>
        </p:nvSpPr>
        <p:spPr bwMode="auto">
          <a:xfrm>
            <a:off x="4643438" y="2928934"/>
            <a:ext cx="4140366" cy="3733771"/>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4000"/>
              </a:lnSpc>
            </a:pPr>
            <a:r>
              <a:rPr lang="ar-EG" sz="2400" b="1" dirty="0" smtClean="0">
                <a:solidFill>
                  <a:schemeClr val="bg1"/>
                </a:solidFill>
                <a:latin typeface="Calibri"/>
              </a:rPr>
              <a:t>لكى يتم الإنتصار في حرب ما ، يجب إستنزاف قدرات العدو وإلحاق الخسائر المادية والبشرية به ، </a:t>
            </a:r>
            <a:r>
              <a:rPr lang="ar-EG" sz="2400" b="1" dirty="0" smtClean="0">
                <a:solidFill>
                  <a:srgbClr val="FFFF00"/>
                </a:solidFill>
                <a:latin typeface="Calibri"/>
              </a:rPr>
              <a:t>ولضمان النجاح في تلك الحرب </a:t>
            </a:r>
            <a:r>
              <a:rPr lang="ar-EG" sz="2400" b="1" dirty="0" smtClean="0">
                <a:solidFill>
                  <a:schemeClr val="bg1"/>
                </a:solidFill>
                <a:latin typeface="Calibri"/>
              </a:rPr>
              <a:t>لابد من إمتلاك عدد أكبر من المصادر والإمكانيات والإحتياطيات (</a:t>
            </a:r>
            <a:r>
              <a:rPr lang="ar-EG" sz="2400" b="1" dirty="0" smtClean="0">
                <a:solidFill>
                  <a:srgbClr val="FF0000"/>
                </a:solidFill>
                <a:latin typeface="Calibri"/>
              </a:rPr>
              <a:t>حرب الإستنزاف أمام العدو الإسرائيلى علي سبيل المثال</a:t>
            </a:r>
            <a:r>
              <a:rPr lang="ar-EG" sz="2400" b="1" dirty="0" smtClean="0">
                <a:solidFill>
                  <a:schemeClr val="bg1"/>
                </a:solidFill>
                <a:latin typeface="Calibri"/>
              </a:rPr>
              <a:t>). </a:t>
            </a:r>
          </a:p>
        </p:txBody>
      </p:sp>
      <p:sp>
        <p:nvSpPr>
          <p:cNvPr id="13" name="AutoShape 2"/>
          <p:cNvSpPr>
            <a:spLocks noChangeArrowheads="1"/>
          </p:cNvSpPr>
          <p:nvPr/>
        </p:nvSpPr>
        <p:spPr bwMode="auto">
          <a:xfrm>
            <a:off x="6752378" y="2292255"/>
            <a:ext cx="2105902" cy="503897"/>
          </a:xfrm>
          <a:prstGeom prst="roundRect">
            <a:avLst>
              <a:gd name="adj" fmla="val 16667"/>
            </a:avLst>
          </a:prstGeom>
          <a:solidFill>
            <a:srgbClr val="00B050"/>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gn="justLow">
              <a:lnSpc>
                <a:spcPct val="110000"/>
              </a:lnSpc>
              <a:spcBef>
                <a:spcPct val="50000"/>
              </a:spcBef>
            </a:pPr>
            <a:r>
              <a:rPr lang="ar-EG" sz="2400" b="1" dirty="0" smtClean="0">
                <a:solidFill>
                  <a:srgbClr val="FFFFFF"/>
                </a:solidFill>
                <a:latin typeface="Calibri"/>
              </a:rPr>
              <a:t>حرب الإستنزاف :</a:t>
            </a:r>
            <a:endParaRPr lang="ar-EG" sz="2000" dirty="0">
              <a:solidFill>
                <a:srgbClr val="FFFFFF"/>
              </a:solidFill>
              <a:cs typeface="PT Bold Heading" pitchFamily="2" charset="-78"/>
            </a:endParaRPr>
          </a:p>
        </p:txBody>
      </p:sp>
      <p:sp>
        <p:nvSpPr>
          <p:cNvPr id="12" name="AutoShape 3107"/>
          <p:cNvSpPr>
            <a:spLocks noChangeArrowheads="1"/>
          </p:cNvSpPr>
          <p:nvPr/>
        </p:nvSpPr>
        <p:spPr bwMode="auto">
          <a:xfrm>
            <a:off x="2928926" y="943910"/>
            <a:ext cx="328614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أنـواع الحـروب </a:t>
            </a:r>
          </a:p>
        </p:txBody>
      </p:sp>
      <p:sp>
        <p:nvSpPr>
          <p:cNvPr id="15" name="AutoShape 2"/>
          <p:cNvSpPr>
            <a:spLocks noChangeArrowheads="1"/>
          </p:cNvSpPr>
          <p:nvPr/>
        </p:nvSpPr>
        <p:spPr bwMode="auto">
          <a:xfrm>
            <a:off x="4537800" y="1655575"/>
            <a:ext cx="4391918"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gn="justLow">
              <a:lnSpc>
                <a:spcPct val="110000"/>
              </a:lnSpc>
              <a:spcBef>
                <a:spcPct val="50000"/>
              </a:spcBef>
            </a:pPr>
            <a:r>
              <a:rPr lang="ar-EG" sz="2400" b="1" dirty="0" smtClean="0">
                <a:solidFill>
                  <a:srgbClr val="FFFFFF"/>
                </a:solidFill>
                <a:latin typeface="Calibri"/>
              </a:rPr>
              <a:t>المعيار الأول "</a:t>
            </a:r>
            <a:r>
              <a:rPr lang="ar-EG" sz="2400" b="1" dirty="0" smtClean="0">
                <a:solidFill>
                  <a:srgbClr val="FFFF00"/>
                </a:solidFill>
                <a:latin typeface="Calibri"/>
              </a:rPr>
              <a:t>نطاق الحرب</a:t>
            </a:r>
            <a:r>
              <a:rPr lang="ar-EG" sz="2400" b="1" dirty="0" smtClean="0">
                <a:solidFill>
                  <a:srgbClr val="FFFFFF"/>
                </a:solidFill>
                <a:latin typeface="Calibri"/>
              </a:rPr>
              <a:t>" وينقسم إلى :</a:t>
            </a:r>
            <a:endParaRPr lang="ar-EG" sz="2000" dirty="0">
              <a:solidFill>
                <a:srgbClr val="FFFFFF"/>
              </a:solidFill>
              <a:cs typeface="PT Bold Heading" pitchFamily="2" charset="-78"/>
            </a:endParaRPr>
          </a:p>
        </p:txBody>
      </p:sp>
      <p:pic>
        <p:nvPicPr>
          <p:cNvPr id="50179" name="Picture 3" descr="C:\Documents and Settings\Office\Desktop\المحاضرة مدحت\صور حروب الجيل الرابع\indىاتex.jpeg"/>
          <p:cNvPicPr>
            <a:picLocks noChangeAspect="1" noChangeArrowheads="1"/>
          </p:cNvPicPr>
          <p:nvPr/>
        </p:nvPicPr>
        <p:blipFill>
          <a:blip r:embed="rId6"/>
          <a:srcRect/>
          <a:stretch>
            <a:fillRect/>
          </a:stretch>
        </p:blipFill>
        <p:spPr bwMode="auto">
          <a:xfrm>
            <a:off x="285720" y="4950165"/>
            <a:ext cx="4169122" cy="1712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181" name="Picture 5" descr="C:\Documents and Settings\Office\Desktop\المحاضرة مدحت\صور حروب الجيل الرابع\imageقفغs.jpeg"/>
          <p:cNvPicPr>
            <a:picLocks noChangeAspect="1" noChangeArrowheads="1"/>
          </p:cNvPicPr>
          <p:nvPr/>
        </p:nvPicPr>
        <p:blipFill>
          <a:blip r:embed="rId7"/>
          <a:srcRect/>
          <a:stretch>
            <a:fillRect/>
          </a:stretch>
        </p:blipFill>
        <p:spPr bwMode="auto">
          <a:xfrm>
            <a:off x="285720" y="2928934"/>
            <a:ext cx="4158645" cy="1831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52278" name="Clip" r:id="rId4" imgW="2000000" imgH="1371429" progId="">
                  <p:embed/>
                </p:oleObj>
              </mc:Choice>
              <mc:Fallback>
                <p:oleObj name="Clip" r:id="rId4" imgW="2000000" imgH="1371429"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
          <p:cNvSpPr>
            <a:spLocks noChangeArrowheads="1"/>
          </p:cNvSpPr>
          <p:nvPr/>
        </p:nvSpPr>
        <p:spPr bwMode="auto">
          <a:xfrm>
            <a:off x="4643438" y="2298479"/>
            <a:ext cx="4214842" cy="4416669"/>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لقد نصت </a:t>
            </a:r>
            <a:r>
              <a:rPr lang="ar-EG" sz="2400" b="1" dirty="0" smtClean="0">
                <a:solidFill>
                  <a:srgbClr val="FFFF00"/>
                </a:solidFill>
                <a:latin typeface="Calibri"/>
              </a:rPr>
              <a:t>معاهدة وستفاليا عام 1648 </a:t>
            </a:r>
            <a:r>
              <a:rPr lang="ar-EG" sz="2400" b="1" dirty="0" smtClean="0">
                <a:solidFill>
                  <a:schemeClr val="bg1"/>
                </a:solidFill>
                <a:latin typeface="Calibri"/>
              </a:rPr>
              <a:t>التى أنهت حروب الثلاثين عاماً في أوروبا </a:t>
            </a:r>
            <a:r>
              <a:rPr lang="ar-EG" sz="2400" b="1" dirty="0" smtClean="0">
                <a:solidFill>
                  <a:srgbClr val="FFFF00"/>
                </a:solidFill>
                <a:latin typeface="Calibri"/>
              </a:rPr>
              <a:t>بين الكاثوليك والبروتستانت </a:t>
            </a:r>
            <a:r>
              <a:rPr lang="ar-EG" sz="2400" b="1" dirty="0" smtClean="0">
                <a:solidFill>
                  <a:schemeClr val="bg1"/>
                </a:solidFill>
                <a:latin typeface="Calibri"/>
              </a:rPr>
              <a:t>على إحتكار الدولة للقوة ومن ثم تعتبر الدولة هي الفاعل الوحيد </a:t>
            </a:r>
            <a:r>
              <a:rPr lang="ar-EG" sz="2400" b="1" dirty="0" smtClean="0">
                <a:solidFill>
                  <a:srgbClr val="FF0000"/>
                </a:solidFill>
                <a:latin typeface="Calibri"/>
              </a:rPr>
              <a:t>الذي يشن الحروب أو مواجهة الحروب </a:t>
            </a:r>
            <a:r>
              <a:rPr lang="ar-EG" sz="2400" b="1" dirty="0" smtClean="0">
                <a:solidFill>
                  <a:schemeClr val="bg1"/>
                </a:solidFill>
                <a:latin typeface="Calibri"/>
              </a:rPr>
              <a:t>، ولكن مع التطور التكنولوجي خاصة في المجال العسكري أصبح هناك </a:t>
            </a:r>
            <a:r>
              <a:rPr lang="ar-EG" sz="2400" b="1" dirty="0" smtClean="0">
                <a:solidFill>
                  <a:srgbClr val="FFFF00"/>
                </a:solidFill>
                <a:latin typeface="Calibri"/>
              </a:rPr>
              <a:t>أربع أجيال من الحروب </a:t>
            </a:r>
            <a:r>
              <a:rPr lang="ar-EG" sz="2400" b="1" dirty="0" smtClean="0">
                <a:solidFill>
                  <a:schemeClr val="bg1"/>
                </a:solidFill>
                <a:latin typeface="Calibri"/>
              </a:rPr>
              <a:t>تتطور بشكل كبير من فترة زمنية إلى أخرى .</a:t>
            </a:r>
          </a:p>
        </p:txBody>
      </p:sp>
      <p:sp>
        <p:nvSpPr>
          <p:cNvPr id="11" name="AutoShape 2"/>
          <p:cNvSpPr>
            <a:spLocks noChangeArrowheads="1"/>
          </p:cNvSpPr>
          <p:nvPr/>
        </p:nvSpPr>
        <p:spPr bwMode="auto">
          <a:xfrm>
            <a:off x="5323618" y="1669699"/>
            <a:ext cx="3606100"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gn="justLow">
              <a:lnSpc>
                <a:spcPct val="110000"/>
              </a:lnSpc>
              <a:spcBef>
                <a:spcPct val="50000"/>
              </a:spcBef>
            </a:pPr>
            <a:r>
              <a:rPr lang="ar-EG" sz="2400" b="1" dirty="0" smtClean="0">
                <a:solidFill>
                  <a:srgbClr val="FFFFFF"/>
                </a:solidFill>
                <a:latin typeface="Calibri"/>
              </a:rPr>
              <a:t>المعيار الثانى” </a:t>
            </a:r>
            <a:r>
              <a:rPr lang="ar-EG" sz="2400" b="1" dirty="0" smtClean="0">
                <a:solidFill>
                  <a:srgbClr val="FFFF00"/>
                </a:solidFill>
                <a:latin typeface="Calibri"/>
              </a:rPr>
              <a:t>التطور الزمنى </a:t>
            </a:r>
            <a:r>
              <a:rPr lang="ar-EG" sz="2400" b="1" dirty="0" smtClean="0">
                <a:solidFill>
                  <a:srgbClr val="FFFFFF"/>
                </a:solidFill>
                <a:latin typeface="Calibri"/>
              </a:rPr>
              <a:t>" :</a:t>
            </a:r>
            <a:endParaRPr lang="ar-EG" sz="2000" dirty="0">
              <a:solidFill>
                <a:srgbClr val="FFFFFF"/>
              </a:solidFill>
              <a:cs typeface="PT Bold Heading" pitchFamily="2" charset="-78"/>
            </a:endParaRPr>
          </a:p>
        </p:txBody>
      </p:sp>
      <p:sp>
        <p:nvSpPr>
          <p:cNvPr id="12" name="AutoShape 3107"/>
          <p:cNvSpPr>
            <a:spLocks noChangeArrowheads="1"/>
          </p:cNvSpPr>
          <p:nvPr/>
        </p:nvSpPr>
        <p:spPr bwMode="auto">
          <a:xfrm>
            <a:off x="2928926" y="943910"/>
            <a:ext cx="328614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أنـواع الحـروب </a:t>
            </a:r>
          </a:p>
        </p:txBody>
      </p:sp>
      <p:pic>
        <p:nvPicPr>
          <p:cNvPr id="52227" name="Picture 3" descr="C:\Documents and Settings\Office\Desktop\المحاضرة مدحت\صور حروب الجيل الرابع\indتتتex.jpeg"/>
          <p:cNvPicPr>
            <a:picLocks noChangeAspect="1" noChangeArrowheads="1"/>
          </p:cNvPicPr>
          <p:nvPr/>
        </p:nvPicPr>
        <p:blipFill>
          <a:blip r:embed="rId6"/>
          <a:srcRect/>
          <a:stretch>
            <a:fillRect/>
          </a:stretch>
        </p:blipFill>
        <p:spPr bwMode="auto">
          <a:xfrm>
            <a:off x="198120" y="2337428"/>
            <a:ext cx="4261467" cy="2091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2234" name="Picture 10" descr="C:\Users\armya\Desktop\المحاضرة مدحت\صور حروب الجيل الرابع\تنزيل.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19" y="4572000"/>
            <a:ext cx="4261467" cy="2143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تعريف أجيال الحروب </a:t>
            </a: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75878" name="Clip" r:id="rId5" imgW="2000000" imgH="1371429" progId="">
                  <p:embed/>
                </p:oleObj>
              </mc:Choice>
              <mc:Fallback>
                <p:oleObj name="Clip" r:id="rId5" imgW="2000000" imgH="1371429" progId="">
                  <p:embed/>
                  <p:pic>
                    <p:nvPicPr>
                      <p:cNvPr id="0" name="Picture 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75879" name="Clip" r:id="rId7" imgW="2000000" imgH="1371429" progId="">
                  <p:embed/>
                </p:oleObj>
              </mc:Choice>
              <mc:Fallback>
                <p:oleObj name="Clip" r:id="rId7" imgW="2000000" imgH="1371429" progId="">
                  <p:embed/>
                  <p:pic>
                    <p:nvPicPr>
                      <p:cNvPr id="0"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30319" y="947800"/>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تعريف أجيال الحروب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76852"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6572264" y="1643050"/>
            <a:ext cx="2384896" cy="678039"/>
          </a:xfrm>
          <a:prstGeom prst="roundRect">
            <a:avLst>
              <a:gd name="adj" fmla="val 3401"/>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lnSpc>
                <a:spcPct val="150000"/>
              </a:lnSpc>
            </a:pP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الأول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p>
        </p:txBody>
      </p:sp>
      <p:sp>
        <p:nvSpPr>
          <p:cNvPr id="14" name="AutoShape 2"/>
          <p:cNvSpPr>
            <a:spLocks noChangeArrowheads="1"/>
          </p:cNvSpPr>
          <p:nvPr/>
        </p:nvSpPr>
        <p:spPr bwMode="auto">
          <a:xfrm>
            <a:off x="4714876" y="2407813"/>
            <a:ext cx="4214842" cy="432152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4000"/>
              </a:lnSpc>
            </a:pPr>
            <a:r>
              <a:rPr lang="ar-EG" sz="2400" b="1" dirty="0" smtClean="0">
                <a:solidFill>
                  <a:schemeClr val="bg1"/>
                </a:solidFill>
                <a:latin typeface="Calibri"/>
              </a:rPr>
              <a:t>الخبير العسكري والكاتب الأمريكي </a:t>
            </a:r>
            <a:r>
              <a:rPr lang="ar-EG" sz="2400" b="1" dirty="0" smtClean="0">
                <a:solidFill>
                  <a:srgbClr val="FF0000"/>
                </a:solidFill>
                <a:latin typeface="Calibri"/>
              </a:rPr>
              <a:t>ويليام ليند </a:t>
            </a:r>
            <a:r>
              <a:rPr lang="ar-EG" sz="2400" b="1" dirty="0" smtClean="0">
                <a:solidFill>
                  <a:schemeClr val="bg1"/>
                </a:solidFill>
                <a:latin typeface="Calibri"/>
              </a:rPr>
              <a:t>عرفها بأنها حروب الحقبة </a:t>
            </a:r>
            <a:br>
              <a:rPr lang="ar-EG" sz="2400" b="1" dirty="0" smtClean="0">
                <a:solidFill>
                  <a:schemeClr val="bg1"/>
                </a:solidFill>
                <a:latin typeface="Calibri"/>
              </a:rPr>
            </a:br>
            <a:r>
              <a:rPr lang="ar-EG" sz="2400" b="1" dirty="0" smtClean="0">
                <a:solidFill>
                  <a:schemeClr val="bg1"/>
                </a:solidFill>
                <a:latin typeface="Calibri"/>
              </a:rPr>
              <a:t>الفترة من" </a:t>
            </a:r>
            <a:r>
              <a:rPr lang="ar-EG" sz="2400" b="1" dirty="0" smtClean="0">
                <a:solidFill>
                  <a:srgbClr val="FFFF00"/>
                </a:solidFill>
                <a:latin typeface="Calibri"/>
              </a:rPr>
              <a:t>1648 حتى 1860 </a:t>
            </a:r>
            <a:r>
              <a:rPr lang="ar-EG" sz="2400" b="1" dirty="0" smtClean="0">
                <a:solidFill>
                  <a:schemeClr val="bg1"/>
                </a:solidFill>
                <a:latin typeface="Calibri"/>
              </a:rPr>
              <a:t>" وسميت بالحروب التقليدية </a:t>
            </a:r>
            <a:br>
              <a:rPr lang="ar-EG" sz="2400" b="1" dirty="0" smtClean="0">
                <a:solidFill>
                  <a:schemeClr val="bg1"/>
                </a:solidFill>
                <a:latin typeface="Calibri"/>
              </a:rPr>
            </a:br>
            <a:r>
              <a:rPr lang="ar-EG" sz="2400" b="1" dirty="0" smtClean="0">
                <a:solidFill>
                  <a:schemeClr val="bg1"/>
                </a:solidFill>
                <a:latin typeface="Calibri"/>
              </a:rPr>
              <a:t>(</a:t>
            </a:r>
            <a:r>
              <a:rPr lang="en-US" sz="2400" b="1" dirty="0" smtClean="0">
                <a:solidFill>
                  <a:srgbClr val="FFFF00"/>
                </a:solidFill>
                <a:latin typeface="Calibri"/>
              </a:rPr>
              <a:t>Conventional War </a:t>
            </a:r>
            <a:r>
              <a:rPr lang="ar-EG" sz="2400" b="1" dirty="0" smtClean="0">
                <a:solidFill>
                  <a:srgbClr val="FFFF00"/>
                </a:solidFill>
                <a:latin typeface="Calibri"/>
              </a:rPr>
              <a:t> </a:t>
            </a:r>
            <a:r>
              <a:rPr lang="ar-EG" sz="2400" b="1" dirty="0" smtClean="0">
                <a:solidFill>
                  <a:schemeClr val="bg1"/>
                </a:solidFill>
                <a:latin typeface="Calibri"/>
              </a:rPr>
              <a:t>) وتحدث بين جيوش نظامية يمثلون دول معينة </a:t>
            </a:r>
            <a:br>
              <a:rPr lang="ar-EG" sz="2400" b="1" dirty="0" smtClean="0">
                <a:solidFill>
                  <a:schemeClr val="bg1"/>
                </a:solidFill>
                <a:latin typeface="Calibri"/>
              </a:rPr>
            </a:br>
            <a:r>
              <a:rPr lang="ar-EG" sz="2400" b="1" dirty="0" smtClean="0">
                <a:solidFill>
                  <a:schemeClr val="bg1"/>
                </a:solidFill>
                <a:latin typeface="Calibri"/>
              </a:rPr>
              <a:t>وأرض معارك محددة بين جيشين </a:t>
            </a:r>
            <a:r>
              <a:rPr lang="ar-EG" sz="2400" b="1" dirty="0" smtClean="0">
                <a:solidFill>
                  <a:srgbClr val="FF0000"/>
                </a:solidFill>
                <a:latin typeface="Calibri"/>
              </a:rPr>
              <a:t>في مواجهة مباشرة </a:t>
            </a:r>
            <a:r>
              <a:rPr lang="ar-EG" sz="2400" b="1" dirty="0" smtClean="0">
                <a:solidFill>
                  <a:schemeClr val="bg1"/>
                </a:solidFill>
                <a:latin typeface="Calibri"/>
              </a:rPr>
              <a:t>.</a:t>
            </a:r>
          </a:p>
        </p:txBody>
      </p:sp>
      <p:pic>
        <p:nvPicPr>
          <p:cNvPr id="76803" name="Picture 3" descr="C:\Documents and Settings\Office\Desktop\المحاضرة مدحت\صور حروب الجيل الرابع\the-battle.jpg"/>
          <p:cNvPicPr>
            <a:picLocks noChangeAspect="1" noChangeArrowheads="1"/>
          </p:cNvPicPr>
          <p:nvPr/>
        </p:nvPicPr>
        <p:blipFill>
          <a:blip r:embed="rId6"/>
          <a:srcRect/>
          <a:stretch>
            <a:fillRect/>
          </a:stretch>
        </p:blipFill>
        <p:spPr bwMode="auto">
          <a:xfrm>
            <a:off x="2357422" y="4597726"/>
            <a:ext cx="2143140"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804" name="Picture 4" descr="C:\Documents and Settings\Office\Desktop\المحاضرة مدحت\صور حروب الجيل الرابع\indيبex.jpeg"/>
          <p:cNvPicPr>
            <a:picLocks noChangeAspect="1" noChangeArrowheads="1"/>
          </p:cNvPicPr>
          <p:nvPr/>
        </p:nvPicPr>
        <p:blipFill>
          <a:blip r:embed="rId7"/>
          <a:srcRect/>
          <a:stretch>
            <a:fillRect/>
          </a:stretch>
        </p:blipFill>
        <p:spPr bwMode="auto">
          <a:xfrm>
            <a:off x="137160" y="2500306"/>
            <a:ext cx="4355465"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805" name="Picture 5" descr="C:\Documents and Settings\Office\Desktop\المحاضرة مدحت\صور حروب الجيل الرابع\princebragatlastcountbo.jpg"/>
          <p:cNvPicPr>
            <a:picLocks noChangeAspect="1" noChangeArrowheads="1"/>
          </p:cNvPicPr>
          <p:nvPr/>
        </p:nvPicPr>
        <p:blipFill>
          <a:blip r:embed="rId8" cstate="print"/>
          <a:srcRect/>
          <a:stretch>
            <a:fillRect/>
          </a:stretch>
        </p:blipFill>
        <p:spPr bwMode="auto">
          <a:xfrm>
            <a:off x="164183" y="4597727"/>
            <a:ext cx="2050363"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تعريف أجيال الحروب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77877"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6572264" y="1700310"/>
            <a:ext cx="2384896" cy="678039"/>
          </a:xfrm>
          <a:prstGeom prst="roundRect">
            <a:avLst>
              <a:gd name="adj" fmla="val 3401"/>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lnSpc>
                <a:spcPct val="150000"/>
              </a:lnSpc>
            </a:pP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الثانى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p>
        </p:txBody>
      </p:sp>
      <p:sp>
        <p:nvSpPr>
          <p:cNvPr id="14" name="AutoShape 2"/>
          <p:cNvSpPr>
            <a:spLocks noChangeArrowheads="1"/>
          </p:cNvSpPr>
          <p:nvPr/>
        </p:nvSpPr>
        <p:spPr bwMode="auto">
          <a:xfrm>
            <a:off x="4714876" y="2621612"/>
            <a:ext cx="4214842" cy="392564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400" b="1" dirty="0" smtClean="0">
                <a:solidFill>
                  <a:schemeClr val="bg1"/>
                </a:solidFill>
                <a:latin typeface="Calibri"/>
              </a:rPr>
              <a:t>ظهرت وتطورت بواسطة </a:t>
            </a:r>
            <a:br>
              <a:rPr lang="ar-EG" sz="2400" b="1" dirty="0" smtClean="0">
                <a:solidFill>
                  <a:schemeClr val="bg1"/>
                </a:solidFill>
                <a:latin typeface="Calibri"/>
              </a:rPr>
            </a:br>
            <a:r>
              <a:rPr lang="ar-EG" sz="2400" b="1" dirty="0" smtClean="0">
                <a:solidFill>
                  <a:srgbClr val="FF0000"/>
                </a:solidFill>
                <a:latin typeface="Calibri"/>
              </a:rPr>
              <a:t>الجيش الفرنسى </a:t>
            </a:r>
            <a:r>
              <a:rPr lang="ar-EG" sz="2400" b="1" dirty="0" smtClean="0">
                <a:solidFill>
                  <a:schemeClr val="bg1"/>
                </a:solidFill>
                <a:latin typeface="Calibri"/>
              </a:rPr>
              <a:t>قبل وبعد الحرب العالمية الأولى يعرفها البعض بحرب العصابات</a:t>
            </a:r>
            <a:r>
              <a:rPr lang="en-US" sz="2400" b="1" dirty="0" smtClean="0">
                <a:solidFill>
                  <a:schemeClr val="bg1"/>
                </a:solidFill>
                <a:latin typeface="Calibri"/>
              </a:rPr>
              <a:t> (</a:t>
            </a:r>
            <a:r>
              <a:rPr lang="en-US" sz="2400" b="1" dirty="0" smtClean="0">
                <a:solidFill>
                  <a:srgbClr val="FFFF00"/>
                </a:solidFill>
                <a:latin typeface="Calibri"/>
              </a:rPr>
              <a:t>Guerilla War</a:t>
            </a:r>
            <a:r>
              <a:rPr lang="en-US" sz="2400" b="1" dirty="0" smtClean="0">
                <a:solidFill>
                  <a:schemeClr val="bg1"/>
                </a:solidFill>
                <a:latin typeface="Calibri"/>
              </a:rPr>
              <a:t>) </a:t>
            </a:r>
            <a:r>
              <a:rPr lang="ar-EG" sz="2400" b="1" dirty="0" smtClean="0">
                <a:solidFill>
                  <a:schemeClr val="bg1"/>
                </a:solidFill>
                <a:latin typeface="Calibri"/>
              </a:rPr>
              <a:t>والتي كانت تدور فى دول أمريكا اللاتينية ، </a:t>
            </a:r>
            <a:br>
              <a:rPr lang="ar-EG" sz="2400" b="1" dirty="0" smtClean="0">
                <a:solidFill>
                  <a:schemeClr val="bg1"/>
                </a:solidFill>
                <a:latin typeface="Calibri"/>
              </a:rPr>
            </a:br>
            <a:r>
              <a:rPr lang="ar-EG" sz="2400" b="1" dirty="0" smtClean="0">
                <a:solidFill>
                  <a:schemeClr val="bg1"/>
                </a:solidFill>
                <a:latin typeface="Calibri"/>
              </a:rPr>
              <a:t>وهي شبيهة بالجيل الأول من </a:t>
            </a:r>
            <a:br>
              <a:rPr lang="ar-EG" sz="2400" b="1" dirty="0" smtClean="0">
                <a:solidFill>
                  <a:schemeClr val="bg1"/>
                </a:solidFill>
                <a:latin typeface="Calibri"/>
              </a:rPr>
            </a:br>
            <a:r>
              <a:rPr lang="ar-EG" sz="2400" b="1" dirty="0" smtClean="0">
                <a:solidFill>
                  <a:srgbClr val="FFFF00"/>
                </a:solidFill>
                <a:latin typeface="Calibri"/>
              </a:rPr>
              <a:t>الحروب التقليدية </a:t>
            </a:r>
            <a:r>
              <a:rPr lang="ar-EG" sz="2400" b="1" dirty="0" smtClean="0">
                <a:solidFill>
                  <a:schemeClr val="bg1"/>
                </a:solidFill>
                <a:latin typeface="Calibri"/>
              </a:rPr>
              <a:t>ولكن تم فيها إستخدام النيران والدبابات والطائرات بين العصابات والأطراف المتنازعة كما حدث فى </a:t>
            </a:r>
            <a:r>
              <a:rPr lang="ar-EG" sz="2400" b="1" dirty="0" smtClean="0">
                <a:solidFill>
                  <a:srgbClr val="FF0000"/>
                </a:solidFill>
                <a:latin typeface="Calibri"/>
              </a:rPr>
              <a:t>الحرب العالمية الأولى </a:t>
            </a:r>
            <a:r>
              <a:rPr lang="ar-EG" sz="2400" b="1" dirty="0" smtClean="0">
                <a:solidFill>
                  <a:schemeClr val="bg1"/>
                </a:solidFill>
                <a:latin typeface="Calibri"/>
              </a:rPr>
              <a:t>.</a:t>
            </a:r>
          </a:p>
        </p:txBody>
      </p:sp>
      <p:pic>
        <p:nvPicPr>
          <p:cNvPr id="77827" name="Picture 3" descr="C:\Documents and Settings\Office\Desktop\المحاضرة مدحت\صور حروب الجيل الرابع\غفغقق.jpeg"/>
          <p:cNvPicPr>
            <a:picLocks noChangeAspect="1" noChangeArrowheads="1"/>
          </p:cNvPicPr>
          <p:nvPr/>
        </p:nvPicPr>
        <p:blipFill>
          <a:blip r:embed="rId6"/>
          <a:srcRect/>
          <a:stretch>
            <a:fillRect/>
          </a:stretch>
        </p:blipFill>
        <p:spPr bwMode="auto">
          <a:xfrm>
            <a:off x="214282" y="2643182"/>
            <a:ext cx="4286280"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7828" name="Picture 4" descr="C:\Documents and Settings\Office\Desktop\المحاضرة مدحت\صور حروب الجيل الرابع\منتماتم.jpeg"/>
          <p:cNvPicPr>
            <a:picLocks noChangeAspect="1" noChangeArrowheads="1"/>
          </p:cNvPicPr>
          <p:nvPr/>
        </p:nvPicPr>
        <p:blipFill>
          <a:blip r:embed="rId7"/>
          <a:srcRect/>
          <a:stretch>
            <a:fillRect/>
          </a:stretch>
        </p:blipFill>
        <p:spPr bwMode="auto">
          <a:xfrm>
            <a:off x="2357422" y="4857760"/>
            <a:ext cx="2143140" cy="1714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7829" name="Picture 5" descr="C:\Documents and Settings\Office\Desktop\المحاضرة مدحت\صور حروب الجيل الرابع\indexلنلتنلنل.jpeg"/>
          <p:cNvPicPr>
            <a:picLocks noChangeAspect="1" noChangeArrowheads="1"/>
          </p:cNvPicPr>
          <p:nvPr/>
        </p:nvPicPr>
        <p:blipFill>
          <a:blip r:embed="rId8"/>
          <a:srcRect/>
          <a:stretch>
            <a:fillRect/>
          </a:stretch>
        </p:blipFill>
        <p:spPr bwMode="auto">
          <a:xfrm>
            <a:off x="214282" y="4846343"/>
            <a:ext cx="2000264" cy="1725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تعريف أجيال الحروب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79925"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6572264" y="1643050"/>
            <a:ext cx="2384896" cy="678039"/>
          </a:xfrm>
          <a:prstGeom prst="roundRect">
            <a:avLst>
              <a:gd name="adj" fmla="val 3401"/>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lnSpc>
                <a:spcPct val="150000"/>
              </a:lnSpc>
            </a:pP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الثالث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p>
        </p:txBody>
      </p:sp>
      <p:sp>
        <p:nvSpPr>
          <p:cNvPr id="14" name="AutoShape 2"/>
          <p:cNvSpPr>
            <a:spLocks noChangeArrowheads="1"/>
          </p:cNvSpPr>
          <p:nvPr/>
        </p:nvSpPr>
        <p:spPr bwMode="auto">
          <a:xfrm>
            <a:off x="4643438" y="2407755"/>
            <a:ext cx="4286280" cy="432152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200"/>
              </a:lnSpc>
            </a:pPr>
            <a:r>
              <a:rPr lang="ar-EG" sz="2400" b="1" dirty="0" smtClean="0">
                <a:solidFill>
                  <a:schemeClr val="bg1"/>
                </a:solidFill>
                <a:latin typeface="Calibri"/>
              </a:rPr>
              <a:t>كان بداية ظهورها فى الجيش الألمانى , وعرفها بعض المحللين العسكريين بالحروب الوقائية أو الإستباقية </a:t>
            </a:r>
            <a:br>
              <a:rPr lang="ar-EG" sz="2400" b="1" dirty="0" smtClean="0">
                <a:solidFill>
                  <a:schemeClr val="bg1"/>
                </a:solidFill>
                <a:latin typeface="Calibri"/>
              </a:rPr>
            </a:br>
            <a:r>
              <a:rPr lang="ar-EG" sz="2400" b="1" dirty="0" smtClean="0">
                <a:solidFill>
                  <a:schemeClr val="bg1"/>
                </a:solidFill>
                <a:latin typeface="Calibri"/>
              </a:rPr>
              <a:t> </a:t>
            </a:r>
            <a:r>
              <a:rPr lang="en-US" sz="2400" b="1" dirty="0" smtClean="0">
                <a:solidFill>
                  <a:schemeClr val="bg1"/>
                </a:solidFill>
                <a:latin typeface="Calibri"/>
              </a:rPr>
              <a:t>(</a:t>
            </a:r>
            <a:r>
              <a:rPr lang="en-US" sz="2400" b="1" dirty="0" smtClean="0">
                <a:solidFill>
                  <a:srgbClr val="FFFF00"/>
                </a:solidFill>
                <a:latin typeface="Calibri"/>
              </a:rPr>
              <a:t>Preventive War</a:t>
            </a:r>
            <a:r>
              <a:rPr lang="en-US" sz="2400" b="1" dirty="0" smtClean="0">
                <a:solidFill>
                  <a:schemeClr val="bg1"/>
                </a:solidFill>
                <a:latin typeface="Calibri"/>
              </a:rPr>
              <a:t>) </a:t>
            </a:r>
            <a:r>
              <a:rPr lang="ar-EG" sz="2400" b="1" dirty="0" smtClean="0">
                <a:solidFill>
                  <a:schemeClr val="bg1"/>
                </a:solidFill>
                <a:latin typeface="Calibri"/>
              </a:rPr>
              <a:t>كالحـرب علــــى </a:t>
            </a:r>
            <a:br>
              <a:rPr lang="ar-EG" sz="2400" b="1" dirty="0" smtClean="0">
                <a:solidFill>
                  <a:schemeClr val="bg1"/>
                </a:solidFill>
                <a:latin typeface="Calibri"/>
              </a:rPr>
            </a:br>
            <a:r>
              <a:rPr lang="ar-EG" sz="2400" b="1" dirty="0" smtClean="0">
                <a:solidFill>
                  <a:schemeClr val="bg1"/>
                </a:solidFill>
                <a:latin typeface="Calibri"/>
              </a:rPr>
              <a:t>العراق وأفغانستان على سبيل المثال ، </a:t>
            </a:r>
            <a:r>
              <a:rPr lang="ar-EG" sz="2400" b="1" dirty="0">
                <a:solidFill>
                  <a:schemeClr val="bg1"/>
                </a:solidFill>
                <a:latin typeface="Calibri"/>
              </a:rPr>
              <a:t>وقد طوُرَت هذه الحرب من </a:t>
            </a:r>
            <a:r>
              <a:rPr lang="ar-EG" sz="2400" b="1" dirty="0" smtClean="0">
                <a:solidFill>
                  <a:schemeClr val="bg1"/>
                </a:solidFill>
                <a:latin typeface="Calibri"/>
              </a:rPr>
              <a:t>قبل الألمان في </a:t>
            </a:r>
            <a:r>
              <a:rPr lang="ar-EG" sz="2400" b="1" dirty="0" smtClean="0">
                <a:solidFill>
                  <a:srgbClr val="FF0000"/>
                </a:solidFill>
                <a:latin typeface="Calibri"/>
              </a:rPr>
              <a:t>الحرب العالمية الثانية </a:t>
            </a:r>
            <a:r>
              <a:rPr lang="ar-EG" sz="2400" b="1" dirty="0" smtClean="0">
                <a:solidFill>
                  <a:schemeClr val="bg1"/>
                </a:solidFill>
                <a:latin typeface="Calibri"/>
              </a:rPr>
              <a:t>وسميت بحرب المناورات وتميزت بالمرونة وخفة الحركة وأستخدم فيها </a:t>
            </a:r>
            <a:r>
              <a:rPr lang="ar-EG" sz="2400" b="1" dirty="0" smtClean="0">
                <a:solidFill>
                  <a:srgbClr val="FFFF00"/>
                </a:solidFill>
                <a:latin typeface="Calibri"/>
              </a:rPr>
              <a:t>عنصر المفاجأة والقتال خلف خطوط العدو </a:t>
            </a:r>
            <a:r>
              <a:rPr lang="ar-EG" sz="2400" b="1" dirty="0" smtClean="0">
                <a:solidFill>
                  <a:schemeClr val="bg1"/>
                </a:solidFill>
                <a:latin typeface="Calibri"/>
              </a:rPr>
              <a:t>.</a:t>
            </a:r>
          </a:p>
        </p:txBody>
      </p:sp>
      <p:pic>
        <p:nvPicPr>
          <p:cNvPr id="79875" name="Picture 3" descr="C:\Documents and Settings\Office\Desktop\المحاضرة مدحت\صور حروب الجيل الرابع\imaمتاممممges.jpeg"/>
          <p:cNvPicPr>
            <a:picLocks noChangeAspect="1" noChangeArrowheads="1"/>
          </p:cNvPicPr>
          <p:nvPr/>
        </p:nvPicPr>
        <p:blipFill>
          <a:blip r:embed="rId6"/>
          <a:srcRect/>
          <a:stretch>
            <a:fillRect/>
          </a:stretch>
        </p:blipFill>
        <p:spPr bwMode="auto">
          <a:xfrm>
            <a:off x="2357421" y="4714884"/>
            <a:ext cx="2143141" cy="1976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9876" name="Picture 4" descr="C:\Documents and Settings\Office\Desktop\المحاضرة مدحت\صور حروب الجيل الرابع\imagنننننes.jpeg"/>
          <p:cNvPicPr>
            <a:picLocks noChangeAspect="1" noChangeArrowheads="1"/>
          </p:cNvPicPr>
          <p:nvPr/>
        </p:nvPicPr>
        <p:blipFill>
          <a:blip r:embed="rId7"/>
          <a:srcRect/>
          <a:stretch>
            <a:fillRect/>
          </a:stretch>
        </p:blipFill>
        <p:spPr bwMode="auto">
          <a:xfrm>
            <a:off x="2357422" y="2500306"/>
            <a:ext cx="2143140"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9877" name="Picture 5" descr="C:\Documents and Settings\Office\Desktop\المحاضرة مدحت\صور حروب الجيل الرابع\indاتماممex.jpeg"/>
          <p:cNvPicPr>
            <a:picLocks noChangeAspect="1" noChangeArrowheads="1"/>
          </p:cNvPicPr>
          <p:nvPr/>
        </p:nvPicPr>
        <p:blipFill>
          <a:blip r:embed="rId8"/>
          <a:srcRect/>
          <a:stretch>
            <a:fillRect/>
          </a:stretch>
        </p:blipFill>
        <p:spPr bwMode="auto">
          <a:xfrm>
            <a:off x="90490" y="2515546"/>
            <a:ext cx="2124056"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تعريف أجيال الحروب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80948"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6572264" y="1689869"/>
            <a:ext cx="2384896" cy="678039"/>
          </a:xfrm>
          <a:prstGeom prst="roundRect">
            <a:avLst>
              <a:gd name="adj" fmla="val 3401"/>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lnSpc>
                <a:spcPct val="150000"/>
              </a:lnSpc>
            </a:pP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p>
        </p:txBody>
      </p:sp>
      <p:sp>
        <p:nvSpPr>
          <p:cNvPr id="14" name="AutoShape 2"/>
          <p:cNvSpPr>
            <a:spLocks noChangeArrowheads="1"/>
          </p:cNvSpPr>
          <p:nvPr/>
        </p:nvSpPr>
        <p:spPr bwMode="auto">
          <a:xfrm>
            <a:off x="4714876" y="2459348"/>
            <a:ext cx="4214842" cy="4279298"/>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400" b="1" dirty="0" smtClean="0">
                <a:solidFill>
                  <a:schemeClr val="bg1"/>
                </a:solidFill>
                <a:latin typeface="Calibri"/>
              </a:rPr>
              <a:t>عرفها البروفيسور ”</a:t>
            </a:r>
            <a:r>
              <a:rPr lang="ar-EG" sz="2400" b="1" dirty="0" smtClean="0">
                <a:solidFill>
                  <a:srgbClr val="FF0000"/>
                </a:solidFill>
                <a:latin typeface="Calibri"/>
              </a:rPr>
              <a:t>ماكس مانوراينج (</a:t>
            </a:r>
            <a:r>
              <a:rPr lang="en-US" sz="2400" b="1" dirty="0" smtClean="0">
                <a:solidFill>
                  <a:srgbClr val="FF0000"/>
                </a:solidFill>
                <a:latin typeface="Calibri"/>
              </a:rPr>
              <a:t>Dr. Max G. </a:t>
            </a:r>
            <a:r>
              <a:rPr lang="en-US" sz="2400" b="1" dirty="0" err="1" smtClean="0">
                <a:solidFill>
                  <a:srgbClr val="FF0000"/>
                </a:solidFill>
                <a:latin typeface="Calibri"/>
              </a:rPr>
              <a:t>Manwaring</a:t>
            </a:r>
            <a:r>
              <a:rPr lang="en-US" sz="2400" b="1" dirty="0" smtClean="0">
                <a:solidFill>
                  <a:schemeClr val="bg1"/>
                </a:solidFill>
                <a:latin typeface="Calibri"/>
              </a:rPr>
              <a:t> </a:t>
            </a:r>
            <a:r>
              <a:rPr lang="ar-EG" sz="2400" b="1" dirty="0" smtClean="0">
                <a:solidFill>
                  <a:schemeClr val="bg1"/>
                </a:solidFill>
                <a:latin typeface="Calibri"/>
              </a:rPr>
              <a:t>)“ الباحث والمحلل الإستراتيجى بمعهد الدراسات الإستراتيجية , وهو معهد تابع لكلية الحرب بالجيش الأمريكي يعمل فى مجال البحوث الإستراتيجية والأمنية والوطنية عرف حروب الجيل الرابع  في محاضرة علنية بأنها هى " </a:t>
            </a:r>
            <a:r>
              <a:rPr lang="ar-EG" sz="2400" b="1" dirty="0" smtClean="0">
                <a:solidFill>
                  <a:srgbClr val="FFFF00"/>
                </a:solidFill>
                <a:latin typeface="Calibri"/>
              </a:rPr>
              <a:t>الحرب بالإكراه لإفشال الدولة ، وزعزعة إستقرارها ثم فرض واقع جديد يراعي مصالح العدو</a:t>
            </a:r>
            <a:r>
              <a:rPr lang="ar-EG" sz="2400" b="1" dirty="0" smtClean="0">
                <a:solidFill>
                  <a:schemeClr val="bg1"/>
                </a:solidFill>
                <a:latin typeface="Calibri"/>
              </a:rPr>
              <a:t>" </a:t>
            </a:r>
          </a:p>
        </p:txBody>
      </p:sp>
      <p:pic>
        <p:nvPicPr>
          <p:cNvPr id="80899" name="Picture 3" descr="C:\Documents and Settings\Office\Desktop\المحاضرة مدحت\صور حروب الجيل الرابع\images (26).jpg"/>
          <p:cNvPicPr>
            <a:picLocks noChangeAspect="1" noChangeArrowheads="1"/>
          </p:cNvPicPr>
          <p:nvPr/>
        </p:nvPicPr>
        <p:blipFill>
          <a:blip r:embed="rId6"/>
          <a:srcRect/>
          <a:stretch>
            <a:fillRect/>
          </a:stretch>
        </p:blipFill>
        <p:spPr bwMode="auto">
          <a:xfrm>
            <a:off x="214283" y="2571744"/>
            <a:ext cx="4249768"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0900" name="Picture 4" descr="C:\Documents and Settings\Office\Desktop\المحاضرة مدحت\صور حروب الجيل الرابع\images (21).jpg"/>
          <p:cNvPicPr>
            <a:picLocks noChangeAspect="1" noChangeArrowheads="1"/>
          </p:cNvPicPr>
          <p:nvPr/>
        </p:nvPicPr>
        <p:blipFill>
          <a:blip r:embed="rId7"/>
          <a:srcRect/>
          <a:stretch>
            <a:fillRect/>
          </a:stretch>
        </p:blipFill>
        <p:spPr bwMode="auto">
          <a:xfrm>
            <a:off x="214282" y="4714884"/>
            <a:ext cx="4251654"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تعريف أجيال الحروب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7686" name="Clip" r:id="rId4" imgW="2000000" imgH="1371429" progId="">
                  <p:embed/>
                </p:oleObj>
              </mc:Choice>
              <mc:Fallback>
                <p:oleObj name="Clip" r:id="rId4" imgW="2000000" imgH="1371429"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6572264" y="1857364"/>
            <a:ext cx="2384896" cy="678039"/>
          </a:xfrm>
          <a:prstGeom prst="roundRect">
            <a:avLst>
              <a:gd name="adj" fmla="val 3401"/>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lnSpc>
                <a:spcPct val="150000"/>
              </a:lnSpc>
            </a:pP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p>
        </p:txBody>
      </p:sp>
      <p:sp>
        <p:nvSpPr>
          <p:cNvPr id="7" name="AutoShape 2"/>
          <p:cNvSpPr>
            <a:spLocks noChangeArrowheads="1"/>
          </p:cNvSpPr>
          <p:nvPr/>
        </p:nvSpPr>
        <p:spPr bwMode="auto">
          <a:xfrm>
            <a:off x="4714876" y="2835202"/>
            <a:ext cx="4214842" cy="373707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4700"/>
              </a:lnSpc>
            </a:pPr>
            <a:r>
              <a:rPr lang="ar-EG" sz="2400" b="1" dirty="0" smtClean="0">
                <a:solidFill>
                  <a:schemeClr val="bg1"/>
                </a:solidFill>
                <a:latin typeface="Calibri"/>
              </a:rPr>
              <a:t>أُستٌخدم مصطلح </a:t>
            </a:r>
            <a:r>
              <a:rPr lang="ar-EG" sz="2400" b="1" dirty="0" smtClean="0">
                <a:solidFill>
                  <a:srgbClr val="FFFF00"/>
                </a:solidFill>
                <a:latin typeface="Calibri"/>
              </a:rPr>
              <a:t>الجيل الرابع </a:t>
            </a:r>
            <a:r>
              <a:rPr lang="ar-EG" sz="2400" b="1" dirty="0" smtClean="0">
                <a:solidFill>
                  <a:schemeClr val="bg1"/>
                </a:solidFill>
                <a:latin typeface="Calibri"/>
              </a:rPr>
              <a:t>لأول مرة في عام 1989 من قبل فريق من المحللين الأمريكيين ، من بينهم المحلل الأمريكي "</a:t>
            </a:r>
            <a:r>
              <a:rPr lang="ar-EG" sz="2400" b="1" dirty="0" smtClean="0">
                <a:solidFill>
                  <a:srgbClr val="FF0000"/>
                </a:solidFill>
                <a:latin typeface="Calibri"/>
              </a:rPr>
              <a:t>ويليام ستِرگِس ليند</a:t>
            </a:r>
            <a:r>
              <a:rPr lang="ar-EG" sz="2400" b="1" dirty="0" smtClean="0">
                <a:solidFill>
                  <a:schemeClr val="bg1"/>
                </a:solidFill>
                <a:latin typeface="Calibri"/>
              </a:rPr>
              <a:t>" </a:t>
            </a:r>
            <a:br>
              <a:rPr lang="ar-EG" sz="2400" b="1" dirty="0" smtClean="0">
                <a:solidFill>
                  <a:schemeClr val="bg1"/>
                </a:solidFill>
                <a:latin typeface="Calibri"/>
              </a:rPr>
            </a:br>
            <a:r>
              <a:rPr lang="ar-EG" sz="2400" b="1" dirty="0" smtClean="0">
                <a:solidFill>
                  <a:schemeClr val="bg1"/>
                </a:solidFill>
                <a:latin typeface="Calibri"/>
              </a:rPr>
              <a:t>لوصف الحروب التي تعتمد على </a:t>
            </a:r>
            <a:br>
              <a:rPr lang="ar-EG" sz="2400" b="1" dirty="0" smtClean="0">
                <a:solidFill>
                  <a:schemeClr val="bg1"/>
                </a:solidFill>
                <a:latin typeface="Calibri"/>
              </a:rPr>
            </a:br>
            <a:r>
              <a:rPr lang="ar-EG" sz="2400" b="1" dirty="0" smtClean="0">
                <a:solidFill>
                  <a:schemeClr val="bg1"/>
                </a:solidFill>
                <a:latin typeface="Calibri"/>
              </a:rPr>
              <a:t>مبدأ </a:t>
            </a:r>
            <a:r>
              <a:rPr lang="ar-EG" sz="2400" b="1" dirty="0" smtClean="0">
                <a:solidFill>
                  <a:srgbClr val="FFFF00"/>
                </a:solidFill>
                <a:latin typeface="Calibri"/>
              </a:rPr>
              <a:t>اللا مركزية</a:t>
            </a:r>
            <a:r>
              <a:rPr lang="ar-EG" sz="2400" b="1" dirty="0" smtClean="0">
                <a:solidFill>
                  <a:schemeClr val="bg1"/>
                </a:solidFill>
                <a:latin typeface="Calibri"/>
              </a:rPr>
              <a:t> .</a:t>
            </a:r>
          </a:p>
        </p:txBody>
      </p:sp>
      <p:pic>
        <p:nvPicPr>
          <p:cNvPr id="197635" name="Picture 3" descr="C:\Documents and Settings\Office\Desktop\المحاضرة مدحت\صور حروب الجيل الرابع\306357_274250492611799_216502698386579_720294_510250731_n.jpg"/>
          <p:cNvPicPr>
            <a:picLocks noChangeAspect="1" noChangeArrowheads="1"/>
          </p:cNvPicPr>
          <p:nvPr/>
        </p:nvPicPr>
        <p:blipFill>
          <a:blip r:embed="rId6"/>
          <a:srcRect/>
          <a:stretch>
            <a:fillRect/>
          </a:stretch>
        </p:blipFill>
        <p:spPr bwMode="auto">
          <a:xfrm>
            <a:off x="285720" y="2898454"/>
            <a:ext cx="4180072" cy="1785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7643" name="Picture 11" descr="H:\صور حروب الجيل الرابع\تنزيل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4846942"/>
            <a:ext cx="4180072" cy="17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6439622" y="943910"/>
            <a:ext cx="2490096"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عناصر المحاضرة</a:t>
            </a:r>
            <a:endParaRPr lang="ar-EG" sz="2800" dirty="0">
              <a:solidFill>
                <a:srgbClr val="FFFF00"/>
              </a:solidFill>
              <a:cs typeface="PT Bold Heading" pitchFamily="2" charset="-78"/>
            </a:endParaRP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6441" name="Clip" r:id="rId4" imgW="2000000" imgH="1371429" progId="">
                  <p:embed/>
                </p:oleObj>
              </mc:Choice>
              <mc:Fallback>
                <p:oleObj name="Clip" r:id="rId4" imgW="2000000" imgH="1371429" progId="">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AutoShape 2"/>
          <p:cNvSpPr>
            <a:spLocks noChangeArrowheads="1"/>
          </p:cNvSpPr>
          <p:nvPr/>
        </p:nvSpPr>
        <p:spPr bwMode="auto">
          <a:xfrm>
            <a:off x="833931" y="3207163"/>
            <a:ext cx="8140457" cy="581508"/>
          </a:xfrm>
          <a:prstGeom prst="roundRect">
            <a:avLst>
              <a:gd name="adj" fmla="val 0"/>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10- </a:t>
            </a:r>
            <a:r>
              <a:rPr lang="ar-EG" sz="2000" b="1" dirty="0" smtClean="0">
                <a:solidFill>
                  <a:schemeClr val="bg1"/>
                </a:solidFill>
                <a:latin typeface="Calibri"/>
              </a:rPr>
              <a:t>أساليب وأدوات حروب الجيل الرابع .</a:t>
            </a:r>
            <a:endParaRPr lang="en-US" sz="2000" b="1" dirty="0">
              <a:solidFill>
                <a:schemeClr val="bg1"/>
              </a:solidFill>
              <a:latin typeface="Calibri"/>
            </a:endParaRPr>
          </a:p>
        </p:txBody>
      </p:sp>
      <p:sp>
        <p:nvSpPr>
          <p:cNvPr id="17" name="AutoShape 2"/>
          <p:cNvSpPr>
            <a:spLocks noChangeArrowheads="1"/>
          </p:cNvSpPr>
          <p:nvPr/>
        </p:nvSpPr>
        <p:spPr bwMode="auto">
          <a:xfrm>
            <a:off x="790150" y="4481085"/>
            <a:ext cx="8132475" cy="415482"/>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marL="365125" indent="-365125" algn="justLow"/>
            <a:r>
              <a:rPr lang="ar-EG" sz="2000" b="1" dirty="0" smtClean="0">
                <a:solidFill>
                  <a:schemeClr val="bg1"/>
                </a:solidFill>
                <a:latin typeface="Calibri"/>
              </a:rPr>
              <a:t>12- إستراتيجيات الدول الغربية فى إستخدام الجيل الرابع من الحروب .</a:t>
            </a:r>
            <a:endParaRPr lang="en-US" sz="2000" b="1" dirty="0">
              <a:solidFill>
                <a:schemeClr val="bg1"/>
              </a:solidFill>
              <a:latin typeface="Calibri"/>
            </a:endParaRPr>
          </a:p>
        </p:txBody>
      </p:sp>
      <p:sp>
        <p:nvSpPr>
          <p:cNvPr id="18" name="AutoShape 2"/>
          <p:cNvSpPr>
            <a:spLocks noChangeArrowheads="1"/>
          </p:cNvSpPr>
          <p:nvPr/>
        </p:nvSpPr>
        <p:spPr bwMode="auto">
          <a:xfrm>
            <a:off x="797242" y="4989487"/>
            <a:ext cx="8132475" cy="52270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marL="365125" indent="-365125" algn="justLow">
              <a:lnSpc>
                <a:spcPct val="150000"/>
              </a:lnSpc>
            </a:pPr>
            <a:r>
              <a:rPr lang="ar-EG" sz="2000" b="1" dirty="0" smtClean="0">
                <a:solidFill>
                  <a:schemeClr val="bg1"/>
                </a:solidFill>
                <a:latin typeface="Calibri"/>
              </a:rPr>
              <a:t>13- الخلاصة .</a:t>
            </a:r>
            <a:endParaRPr lang="en-US" sz="2000" b="1" dirty="0">
              <a:solidFill>
                <a:schemeClr val="bg1"/>
              </a:solidFill>
              <a:latin typeface="Calibri"/>
            </a:endParaRPr>
          </a:p>
        </p:txBody>
      </p:sp>
      <p:sp>
        <p:nvSpPr>
          <p:cNvPr id="20" name="AutoShape 2"/>
          <p:cNvSpPr>
            <a:spLocks noChangeArrowheads="1"/>
          </p:cNvSpPr>
          <p:nvPr/>
        </p:nvSpPr>
        <p:spPr bwMode="auto">
          <a:xfrm>
            <a:off x="793378" y="6218948"/>
            <a:ext cx="8136339" cy="52270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marL="365125" indent="-365125" algn="justLow">
              <a:lnSpc>
                <a:spcPct val="150000"/>
              </a:lnSpc>
            </a:pPr>
            <a:r>
              <a:rPr lang="ar-EG" sz="2000" b="1" dirty="0" smtClean="0">
                <a:solidFill>
                  <a:schemeClr val="bg1"/>
                </a:solidFill>
                <a:latin typeface="Calibri"/>
              </a:rPr>
              <a:t>15- أى أسئلة .</a:t>
            </a:r>
            <a:endParaRPr lang="en-US" sz="2000" b="1" dirty="0">
              <a:solidFill>
                <a:schemeClr val="bg1"/>
              </a:solidFill>
              <a:latin typeface="Calibri"/>
            </a:endParaRPr>
          </a:p>
        </p:txBody>
      </p:sp>
      <p:sp>
        <p:nvSpPr>
          <p:cNvPr id="19" name="AutoShape 2"/>
          <p:cNvSpPr>
            <a:spLocks noChangeArrowheads="1"/>
          </p:cNvSpPr>
          <p:nvPr/>
        </p:nvSpPr>
        <p:spPr bwMode="auto">
          <a:xfrm>
            <a:off x="831428" y="2532185"/>
            <a:ext cx="8115260" cy="52270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000" b="1" dirty="0" smtClean="0">
                <a:solidFill>
                  <a:schemeClr val="bg1"/>
                </a:solidFill>
                <a:latin typeface="Calibri"/>
              </a:rPr>
              <a:t>9- سمات الجيل الرابع من الحروب .</a:t>
            </a:r>
            <a:endParaRPr lang="en-US" sz="2000" b="1" dirty="0">
              <a:solidFill>
                <a:schemeClr val="bg1"/>
              </a:solidFill>
              <a:latin typeface="Calibri"/>
            </a:endParaRPr>
          </a:p>
        </p:txBody>
      </p:sp>
      <p:sp>
        <p:nvSpPr>
          <p:cNvPr id="25" name="AutoShape 2"/>
          <p:cNvSpPr>
            <a:spLocks noChangeArrowheads="1"/>
          </p:cNvSpPr>
          <p:nvPr/>
        </p:nvSpPr>
        <p:spPr bwMode="auto">
          <a:xfrm>
            <a:off x="800469" y="5590139"/>
            <a:ext cx="8122156" cy="52270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000" b="1" dirty="0" smtClean="0">
                <a:solidFill>
                  <a:schemeClr val="bg1"/>
                </a:solidFill>
                <a:latin typeface="Calibri"/>
              </a:rPr>
              <a:t>14- فيديو عن حروب الجيل الرابع .</a:t>
            </a:r>
            <a:endParaRPr lang="en-US" sz="2000" b="1" dirty="0">
              <a:solidFill>
                <a:schemeClr val="bg1"/>
              </a:solidFill>
              <a:latin typeface="Calibri"/>
            </a:endParaRPr>
          </a:p>
        </p:txBody>
      </p:sp>
      <p:sp>
        <p:nvSpPr>
          <p:cNvPr id="28" name="AutoShape 2"/>
          <p:cNvSpPr>
            <a:spLocks noChangeArrowheads="1"/>
          </p:cNvSpPr>
          <p:nvPr/>
        </p:nvSpPr>
        <p:spPr bwMode="auto">
          <a:xfrm>
            <a:off x="831428" y="1702629"/>
            <a:ext cx="8153309" cy="677114"/>
          </a:xfrm>
          <a:prstGeom prst="roundRect">
            <a:avLst>
              <a:gd name="adj" fmla="val 24647"/>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8 - </a:t>
            </a:r>
            <a:r>
              <a:rPr lang="ar-EG" sz="2000" b="1" dirty="0" smtClean="0">
                <a:solidFill>
                  <a:schemeClr val="bg1"/>
                </a:solidFill>
                <a:latin typeface="Calibri"/>
              </a:rPr>
              <a:t>عناصر حروب الجيل الرابع .</a:t>
            </a:r>
            <a:endParaRPr lang="en-US" sz="2000" b="1" dirty="0">
              <a:solidFill>
                <a:schemeClr val="bg1"/>
              </a:solidFill>
              <a:latin typeface="Calibri"/>
            </a:endParaRPr>
          </a:p>
        </p:txBody>
      </p:sp>
      <p:sp>
        <p:nvSpPr>
          <p:cNvPr id="29" name="AutoShape 2"/>
          <p:cNvSpPr>
            <a:spLocks noChangeArrowheads="1"/>
          </p:cNvSpPr>
          <p:nvPr/>
        </p:nvSpPr>
        <p:spPr bwMode="auto">
          <a:xfrm>
            <a:off x="836436" y="3917929"/>
            <a:ext cx="8135449" cy="451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lnSpc>
                <a:spcPct val="110000"/>
              </a:lnSpc>
              <a:spcBef>
                <a:spcPct val="50000"/>
              </a:spcBef>
              <a:spcAft>
                <a:spcPct val="0"/>
              </a:spcAft>
              <a:tabLst>
                <a:tab pos="57150" algn="l"/>
              </a:tabLst>
              <a:defRPr/>
            </a:pPr>
            <a:r>
              <a:rPr lang="ar-EG" sz="2000" b="1" dirty="0">
                <a:solidFill>
                  <a:schemeClr val="bg1"/>
                </a:solidFill>
                <a:latin typeface="Calibri"/>
              </a:rPr>
              <a:t>11</a:t>
            </a:r>
            <a:r>
              <a:rPr lang="ar-EG" sz="2000" b="1" dirty="0">
                <a:solidFill>
                  <a:schemeClr val="bg1"/>
                </a:solidFill>
                <a:latin typeface="Calibri"/>
              </a:rPr>
              <a:t>- حروب الجيل الرابع والربيع العربي.</a:t>
            </a:r>
          </a:p>
        </p:txBody>
      </p:sp>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تعريف أجيال الحروب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81972"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6572264" y="1750829"/>
            <a:ext cx="2384896" cy="678039"/>
          </a:xfrm>
          <a:prstGeom prst="roundRect">
            <a:avLst>
              <a:gd name="adj" fmla="val 3401"/>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lnSpc>
                <a:spcPct val="150000"/>
              </a:lnSpc>
            </a:pP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p>
        </p:txBody>
      </p:sp>
      <p:sp>
        <p:nvSpPr>
          <p:cNvPr id="14" name="AutoShape 2"/>
          <p:cNvSpPr>
            <a:spLocks noChangeArrowheads="1"/>
          </p:cNvSpPr>
          <p:nvPr/>
        </p:nvSpPr>
        <p:spPr bwMode="auto">
          <a:xfrm>
            <a:off x="4714876" y="2643182"/>
            <a:ext cx="4214842" cy="389925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200000"/>
              </a:lnSpc>
            </a:pPr>
            <a:r>
              <a:rPr lang="ar-EG" sz="2400" b="1" dirty="0" smtClean="0">
                <a:solidFill>
                  <a:schemeClr val="bg1"/>
                </a:solidFill>
                <a:latin typeface="Calibri"/>
              </a:rPr>
              <a:t>إتفق الخبراء العسكريون بأن حرب الجيل الرابع هي </a:t>
            </a:r>
            <a:r>
              <a:rPr lang="ar-EG" sz="2400" b="1" dirty="0" smtClean="0">
                <a:solidFill>
                  <a:srgbClr val="FFFF00"/>
                </a:solidFill>
                <a:latin typeface="Calibri"/>
              </a:rPr>
              <a:t>حرب أمريكية خالصة </a:t>
            </a:r>
            <a:r>
              <a:rPr lang="ar-EG" sz="2400" b="1" dirty="0" smtClean="0">
                <a:solidFill>
                  <a:schemeClr val="bg1"/>
                </a:solidFill>
                <a:latin typeface="Calibri"/>
              </a:rPr>
              <a:t>طورت من قبل الجيش الأمريكي وعرفوها بـ "</a:t>
            </a:r>
            <a:r>
              <a:rPr lang="ar-EG" sz="2400" b="1" dirty="0" smtClean="0">
                <a:solidFill>
                  <a:srgbClr val="FF0000"/>
                </a:solidFill>
                <a:latin typeface="Calibri"/>
              </a:rPr>
              <a:t>الحرب</a:t>
            </a:r>
            <a:r>
              <a:rPr lang="ar-EG" sz="2400" b="1" dirty="0" smtClean="0">
                <a:solidFill>
                  <a:schemeClr val="bg1"/>
                </a:solidFill>
                <a:latin typeface="Calibri"/>
              </a:rPr>
              <a:t> </a:t>
            </a:r>
            <a:r>
              <a:rPr lang="ar-EG" sz="2400" b="1" dirty="0" smtClean="0">
                <a:solidFill>
                  <a:srgbClr val="FF0000"/>
                </a:solidFill>
                <a:latin typeface="Calibri"/>
              </a:rPr>
              <a:t>اللا</a:t>
            </a:r>
            <a:r>
              <a:rPr lang="ar-EG" sz="2400" b="1" dirty="0" smtClean="0">
                <a:solidFill>
                  <a:schemeClr val="bg1"/>
                </a:solidFill>
                <a:latin typeface="Calibri"/>
              </a:rPr>
              <a:t> </a:t>
            </a:r>
            <a:r>
              <a:rPr lang="ar-EG" sz="2400" b="1" dirty="0" smtClean="0">
                <a:solidFill>
                  <a:srgbClr val="FF0000"/>
                </a:solidFill>
                <a:latin typeface="Calibri"/>
              </a:rPr>
              <a:t>متماثلة</a:t>
            </a:r>
            <a:r>
              <a:rPr lang="ar-EG" sz="2400" b="1" dirty="0" smtClean="0">
                <a:solidFill>
                  <a:schemeClr val="bg1"/>
                </a:solidFill>
                <a:latin typeface="Calibri"/>
              </a:rPr>
              <a:t>"</a:t>
            </a:r>
            <a:br>
              <a:rPr lang="ar-EG" sz="2400" b="1" dirty="0" smtClean="0">
                <a:solidFill>
                  <a:schemeClr val="bg1"/>
                </a:solidFill>
                <a:latin typeface="Calibri"/>
              </a:rPr>
            </a:br>
            <a:r>
              <a:rPr lang="ar-EG" sz="2400" b="1" dirty="0" smtClean="0">
                <a:solidFill>
                  <a:schemeClr val="bg1"/>
                </a:solidFill>
                <a:latin typeface="Calibri"/>
              </a:rPr>
              <a:t> </a:t>
            </a:r>
            <a:r>
              <a:rPr lang="en-US" sz="2400" b="1" dirty="0" smtClean="0">
                <a:solidFill>
                  <a:srgbClr val="FFFF00"/>
                </a:solidFill>
                <a:latin typeface="Calibri"/>
              </a:rPr>
              <a:t>Asymmetric Warfare</a:t>
            </a:r>
            <a:r>
              <a:rPr lang="en-US" sz="2400" b="1" dirty="0" smtClean="0">
                <a:solidFill>
                  <a:schemeClr val="bg1"/>
                </a:solidFill>
                <a:latin typeface="Calibri"/>
              </a:rPr>
              <a:t>)</a:t>
            </a:r>
            <a:r>
              <a:rPr lang="ar-EG" sz="2400" b="1" dirty="0" smtClean="0">
                <a:solidFill>
                  <a:schemeClr val="bg1"/>
                </a:solidFill>
                <a:latin typeface="Calibri"/>
              </a:rPr>
              <a:t>) .</a:t>
            </a:r>
            <a:endParaRPr lang="en-US" sz="2400" b="1" dirty="0" smtClean="0">
              <a:solidFill>
                <a:schemeClr val="bg1"/>
              </a:solidFill>
              <a:latin typeface="Calibri"/>
            </a:endParaRPr>
          </a:p>
        </p:txBody>
      </p:sp>
      <p:pic>
        <p:nvPicPr>
          <p:cNvPr id="81923" name="Picture 3" descr="C:\Documents and Settings\Office\Desktop\المحاضرة مدحت\صور حروب الجيل الرابع\أمريكا-3.jpg"/>
          <p:cNvPicPr>
            <a:picLocks noChangeAspect="1" noChangeArrowheads="1"/>
          </p:cNvPicPr>
          <p:nvPr/>
        </p:nvPicPr>
        <p:blipFill>
          <a:blip r:embed="rId6"/>
          <a:srcRect/>
          <a:stretch>
            <a:fillRect/>
          </a:stretch>
        </p:blipFill>
        <p:spPr bwMode="auto">
          <a:xfrm>
            <a:off x="214282" y="2714621"/>
            <a:ext cx="4214842" cy="3786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تعريف أجيال الحروب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8711" name="Clip" r:id="rId4" imgW="2000000" imgH="1371429" progId="">
                  <p:embed/>
                </p:oleObj>
              </mc:Choice>
              <mc:Fallback>
                <p:oleObj name="Clip" r:id="rId4" imgW="2000000" imgH="1371429"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6572264" y="1612570"/>
            <a:ext cx="2384896" cy="678039"/>
          </a:xfrm>
          <a:prstGeom prst="roundRect">
            <a:avLst>
              <a:gd name="adj" fmla="val 3401"/>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justLow">
              <a:lnSpc>
                <a:spcPct val="150000"/>
              </a:lnSpc>
            </a:pP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a:t>
            </a:r>
            <a:r>
              <a:rPr lang="ar-EG"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a:t>
            </a:r>
          </a:p>
        </p:txBody>
      </p:sp>
      <p:sp>
        <p:nvSpPr>
          <p:cNvPr id="7" name="AutoShape 2"/>
          <p:cNvSpPr>
            <a:spLocks noChangeArrowheads="1"/>
          </p:cNvSpPr>
          <p:nvPr/>
        </p:nvSpPr>
        <p:spPr bwMode="auto">
          <a:xfrm>
            <a:off x="4673918" y="2372670"/>
            <a:ext cx="4214842" cy="437431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2700"/>
              </a:lnSpc>
            </a:pPr>
            <a:r>
              <a:rPr lang="ar-EG" sz="2300" b="1" dirty="0" smtClean="0">
                <a:solidFill>
                  <a:schemeClr val="bg1"/>
                </a:solidFill>
                <a:latin typeface="Calibri"/>
              </a:rPr>
              <a:t>حيث وجد الجيش الأمريكي نفسه يحارب لا دولة بعد </a:t>
            </a:r>
            <a:r>
              <a:rPr lang="ar-EG" sz="2300" b="1" dirty="0" smtClean="0">
                <a:solidFill>
                  <a:srgbClr val="FFFF00"/>
                </a:solidFill>
                <a:latin typeface="Calibri"/>
              </a:rPr>
              <a:t>أحداث 11 سبتمبر 2001</a:t>
            </a:r>
            <a:r>
              <a:rPr lang="ar-EG" sz="2300" b="1" dirty="0" smtClean="0">
                <a:solidFill>
                  <a:schemeClr val="bg1"/>
                </a:solidFill>
                <a:latin typeface="Calibri"/>
              </a:rPr>
              <a:t>، بمعنى آخر محاربة تنظيمات منتشرة حول العالم وهذه التنظيمات محترفة وتملك إمكانيات ممتازة ولها خلايا خفية تنشط لضرب مصالح الدول الأخرى الحيوية </a:t>
            </a:r>
            <a:r>
              <a:rPr lang="ar-EG" sz="2300" b="1" dirty="0" smtClean="0">
                <a:solidFill>
                  <a:srgbClr val="FF0000"/>
                </a:solidFill>
                <a:latin typeface="Calibri"/>
              </a:rPr>
              <a:t>كالمرافق الإقتصادية وخطوط المواصلات</a:t>
            </a:r>
            <a:r>
              <a:rPr lang="ar-EG" sz="2300" b="1" dirty="0" smtClean="0">
                <a:solidFill>
                  <a:schemeClr val="bg1"/>
                </a:solidFill>
                <a:latin typeface="Calibri"/>
              </a:rPr>
              <a:t>  لمحاولة إضعافها أمام الرأي العام الداخلي بحجة إرغامها على الإنسحاب من التدخل في مناطق نفوذها ومثال على هذه التنظيمات " </a:t>
            </a:r>
            <a:r>
              <a:rPr lang="ar-EG" sz="2300" b="1" dirty="0" smtClean="0">
                <a:solidFill>
                  <a:srgbClr val="FFFF00"/>
                </a:solidFill>
                <a:latin typeface="Calibri"/>
              </a:rPr>
              <a:t>القاعدة , داعش , أنصار بيت المقدس .. الخ</a:t>
            </a:r>
            <a:r>
              <a:rPr lang="ar-EG" sz="2300" b="1" dirty="0" smtClean="0">
                <a:solidFill>
                  <a:schemeClr val="bg1"/>
                </a:solidFill>
                <a:latin typeface="Calibri"/>
              </a:rPr>
              <a:t> ".</a:t>
            </a:r>
          </a:p>
        </p:txBody>
      </p:sp>
      <p:pic>
        <p:nvPicPr>
          <p:cNvPr id="198659" name="Picture 3" descr="C:\Documents and Settings\Office\Desktop\المحاضرة مدحت\صور حروب الجيل الرابع\images (20).jpg"/>
          <p:cNvPicPr>
            <a:picLocks noChangeAspect="1" noChangeArrowheads="1"/>
          </p:cNvPicPr>
          <p:nvPr/>
        </p:nvPicPr>
        <p:blipFill>
          <a:blip r:embed="rId6"/>
          <a:srcRect/>
          <a:stretch>
            <a:fillRect/>
          </a:stretch>
        </p:blipFill>
        <p:spPr bwMode="auto">
          <a:xfrm>
            <a:off x="260002" y="2420888"/>
            <a:ext cx="4214842"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8668" name="Picture 12" descr="H:\صور حروب الجيل الرابع\فهرس.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002" y="4645726"/>
            <a:ext cx="4225991" cy="2021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الهدف من </a:t>
            </a:r>
          </a:p>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a:t>
            </a: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87144" name="Clip" r:id="rId5" imgW="2000000" imgH="1371429" progId="">
                  <p:embed/>
                </p:oleObj>
              </mc:Choice>
              <mc:Fallback>
                <p:oleObj name="Clip" r:id="rId5" imgW="2000000" imgH="1371429"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87145" name="Clip" r:id="rId7" imgW="2000000" imgH="1371429" progId="">
                  <p:embed/>
                </p:oleObj>
              </mc:Choice>
              <mc:Fallback>
                <p:oleObj name="Clip" r:id="rId7" imgW="2000000" imgH="1371429" progId="">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32" y="947800"/>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الهدف من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86068"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
          <p:cNvSpPr>
            <a:spLocks noChangeArrowheads="1"/>
          </p:cNvSpPr>
          <p:nvPr/>
        </p:nvSpPr>
        <p:spPr bwMode="auto">
          <a:xfrm>
            <a:off x="4643438" y="5357826"/>
            <a:ext cx="4283242" cy="1238918"/>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400" b="1" dirty="0" smtClean="0">
                <a:solidFill>
                  <a:schemeClr val="bg1"/>
                </a:solidFill>
                <a:latin typeface="Calibri"/>
              </a:rPr>
              <a:t>كما تستهدف أيضا تجنب مشكلات ما بعد الحرب (</a:t>
            </a:r>
            <a:r>
              <a:rPr lang="ar-EG" sz="2400" b="1" dirty="0" smtClean="0">
                <a:solidFill>
                  <a:srgbClr val="FFFF00"/>
                </a:solidFill>
                <a:latin typeface="Calibri"/>
              </a:rPr>
              <a:t>الروح العدائية </a:t>
            </a:r>
            <a:br>
              <a:rPr lang="ar-EG" sz="2400" b="1" dirty="0" smtClean="0">
                <a:solidFill>
                  <a:srgbClr val="FFFF00"/>
                </a:solidFill>
                <a:latin typeface="Calibri"/>
              </a:rPr>
            </a:br>
            <a:r>
              <a:rPr lang="ar-EG" sz="2400" b="1" dirty="0" smtClean="0">
                <a:solidFill>
                  <a:srgbClr val="FFFF00"/>
                </a:solidFill>
                <a:latin typeface="Calibri"/>
              </a:rPr>
              <a:t>ضد الدولة المعتدية</a:t>
            </a:r>
            <a:r>
              <a:rPr lang="ar-EG" sz="2400" b="1" dirty="0" smtClean="0">
                <a:solidFill>
                  <a:schemeClr val="bg1"/>
                </a:solidFill>
                <a:latin typeface="Calibri"/>
              </a:rPr>
              <a:t>).</a:t>
            </a:r>
          </a:p>
        </p:txBody>
      </p:sp>
      <p:sp>
        <p:nvSpPr>
          <p:cNvPr id="12" name="AutoShape 2"/>
          <p:cNvSpPr>
            <a:spLocks noChangeArrowheads="1"/>
          </p:cNvSpPr>
          <p:nvPr/>
        </p:nvSpPr>
        <p:spPr bwMode="auto">
          <a:xfrm>
            <a:off x="4643438" y="1695747"/>
            <a:ext cx="4283242" cy="351920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400" b="1" dirty="0" smtClean="0">
                <a:solidFill>
                  <a:schemeClr val="bg1"/>
                </a:solidFill>
                <a:latin typeface="Calibri"/>
              </a:rPr>
              <a:t>تفتيت مؤسسات الدولة (</a:t>
            </a:r>
            <a:r>
              <a:rPr lang="ar-EG" sz="2400" b="1" dirty="0" smtClean="0">
                <a:solidFill>
                  <a:srgbClr val="FFFF00"/>
                </a:solidFill>
                <a:latin typeface="Calibri"/>
              </a:rPr>
              <a:t>القوات المسلحة - أجهزة الأمن الداخلية - القضاء - ..</a:t>
            </a:r>
            <a:r>
              <a:rPr lang="ar-EG" sz="2400" b="1" dirty="0" smtClean="0">
                <a:solidFill>
                  <a:schemeClr val="bg1"/>
                </a:solidFill>
                <a:latin typeface="Calibri"/>
              </a:rPr>
              <a:t>) والعمل على إنهيارها أمنيا واقتصاديا وتفكيك وحدة شعبها , من خلال الإنهاك والتآكل البطيء للدول ، وفرض واقع جديد على الأرض لخدمة مصالح العدو , </a:t>
            </a:r>
            <a:br>
              <a:rPr lang="ar-EG" sz="2400" b="1" dirty="0" smtClean="0">
                <a:solidFill>
                  <a:schemeClr val="bg1"/>
                </a:solidFill>
                <a:latin typeface="Calibri"/>
              </a:rPr>
            </a:br>
            <a:r>
              <a:rPr lang="ar-EG" sz="2400" b="1" dirty="0" smtClean="0">
                <a:solidFill>
                  <a:schemeClr val="bg1"/>
                </a:solidFill>
                <a:latin typeface="Calibri"/>
              </a:rPr>
              <a:t>وتحقيق نفس أهداف الحروب التقليدية (</a:t>
            </a:r>
            <a:r>
              <a:rPr lang="ar-EG" sz="2400" b="1" dirty="0" smtClean="0">
                <a:solidFill>
                  <a:srgbClr val="FFFF00"/>
                </a:solidFill>
                <a:latin typeface="Calibri"/>
              </a:rPr>
              <a:t>الجيل الأول – الثانى – الثالث </a:t>
            </a:r>
            <a:r>
              <a:rPr lang="ar-EG" sz="2400" b="1" dirty="0" smtClean="0">
                <a:solidFill>
                  <a:schemeClr val="bg1"/>
                </a:solidFill>
                <a:latin typeface="Calibri"/>
              </a:rPr>
              <a:t>) بتكلفة أقل (</a:t>
            </a:r>
            <a:r>
              <a:rPr lang="ar-EG" sz="2400" b="1" dirty="0" smtClean="0">
                <a:solidFill>
                  <a:srgbClr val="FFFF00"/>
                </a:solidFill>
                <a:latin typeface="Calibri"/>
              </a:rPr>
              <a:t>بشرية – مادية</a:t>
            </a:r>
            <a:r>
              <a:rPr lang="ar-EG" sz="2400" b="1" dirty="0" smtClean="0">
                <a:solidFill>
                  <a:schemeClr val="bg1"/>
                </a:solidFill>
                <a:latin typeface="Calibri"/>
              </a:rPr>
              <a:t>) .</a:t>
            </a:r>
          </a:p>
        </p:txBody>
      </p:sp>
      <p:pic>
        <p:nvPicPr>
          <p:cNvPr id="86019" name="Picture 3" descr="C:\Documents and Settings\Office\Desktop\المحاضرة مدحت\صور حروب الجيل الرابع\images (27).jpg"/>
          <p:cNvPicPr>
            <a:picLocks noChangeAspect="1" noChangeArrowheads="1"/>
          </p:cNvPicPr>
          <p:nvPr/>
        </p:nvPicPr>
        <p:blipFill>
          <a:blip r:embed="rId6"/>
          <a:srcRect/>
          <a:stretch>
            <a:fillRect/>
          </a:stretch>
        </p:blipFill>
        <p:spPr bwMode="auto">
          <a:xfrm>
            <a:off x="214282" y="1785938"/>
            <a:ext cx="4238636" cy="2357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6020" name="Picture 4" descr="C:\Documents and Settings\Office\Desktop\المحاضرة مدحت\صور حروب الجيل الرابع\imaوىواموges.jpeg"/>
          <p:cNvPicPr>
            <a:picLocks noChangeAspect="1" noChangeArrowheads="1"/>
          </p:cNvPicPr>
          <p:nvPr/>
        </p:nvPicPr>
        <p:blipFill>
          <a:blip r:embed="rId7"/>
          <a:srcRect/>
          <a:stretch>
            <a:fillRect/>
          </a:stretch>
        </p:blipFill>
        <p:spPr bwMode="auto">
          <a:xfrm>
            <a:off x="214282" y="4286256"/>
            <a:ext cx="4248160"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9273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الهدف من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88118" name="Clip" r:id="rId4" imgW="2000000" imgH="1371429" progId="">
                  <p:embed/>
                </p:oleObj>
              </mc:Choice>
              <mc:Fallback>
                <p:oleObj name="Clip" r:id="rId4" imgW="2000000" imgH="1371429"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
          <p:cNvSpPr>
            <a:spLocks noChangeArrowheads="1"/>
          </p:cNvSpPr>
          <p:nvPr/>
        </p:nvSpPr>
        <p:spPr bwMode="auto">
          <a:xfrm>
            <a:off x="285720" y="2348880"/>
            <a:ext cx="8715436" cy="2284048"/>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300" b="1" dirty="0" smtClean="0">
                <a:solidFill>
                  <a:schemeClr val="bg1"/>
                </a:solidFill>
                <a:latin typeface="Calibri"/>
              </a:rPr>
              <a:t>إنهاك قوة الدولة المستهدفة حتى تصبح دولة فاشلة ( </a:t>
            </a:r>
            <a:r>
              <a:rPr lang="ar-EG" sz="2300" b="1" dirty="0" smtClean="0">
                <a:solidFill>
                  <a:srgbClr val="FFFF00"/>
                </a:solidFill>
                <a:latin typeface="Calibri"/>
              </a:rPr>
              <a:t>اليمن – سوريا – ليبيا – العراق ......</a:t>
            </a:r>
            <a:r>
              <a:rPr lang="ar-EG" sz="2300" b="1" dirty="0" smtClean="0">
                <a:solidFill>
                  <a:schemeClr val="bg1"/>
                </a:solidFill>
                <a:latin typeface="Calibri"/>
              </a:rPr>
              <a:t>) من خلال عمليات بطيئة تنفذ في الدول المستهدفة بحيث يصبح هناك جزء من أرض تلك الدولة لم يقع تحت سيطرتها مثل (</a:t>
            </a:r>
            <a:r>
              <a:rPr lang="ar-EG" sz="2300" b="1" dirty="0" smtClean="0">
                <a:solidFill>
                  <a:srgbClr val="FFFF00"/>
                </a:solidFill>
                <a:latin typeface="Calibri"/>
              </a:rPr>
              <a:t>الموصل بالعراق – </a:t>
            </a:r>
            <a:br>
              <a:rPr lang="ar-EG" sz="2300" b="1" dirty="0" smtClean="0">
                <a:solidFill>
                  <a:srgbClr val="FFFF00"/>
                </a:solidFill>
                <a:latin typeface="Calibri"/>
              </a:rPr>
            </a:br>
            <a:r>
              <a:rPr lang="ar-EG" sz="2300" b="1" dirty="0" smtClean="0">
                <a:solidFill>
                  <a:srgbClr val="FFFF00"/>
                </a:solidFill>
                <a:latin typeface="Calibri"/>
              </a:rPr>
              <a:t>الرقة بسوريا</a:t>
            </a:r>
            <a:r>
              <a:rPr lang="ar-EG" sz="2300" b="1" dirty="0" smtClean="0">
                <a:solidFill>
                  <a:schemeClr val="bg1"/>
                </a:solidFill>
                <a:latin typeface="Calibri"/>
              </a:rPr>
              <a:t>) ، ومن ثم سيسهل ذلك من سيطرة الجماعات الإرهابية على هذه المنطقة ويطلقون من خلالها عملياتهم لضرب المؤسسات الحيوية والمرافق الإقتصادية وخطوط المواصلات سواء كان داخل الدولة المستهدفة أو خارجها . </a:t>
            </a:r>
          </a:p>
        </p:txBody>
      </p:sp>
      <p:sp>
        <p:nvSpPr>
          <p:cNvPr id="7" name="Down Arrow Callout 6"/>
          <p:cNvSpPr/>
          <p:nvPr/>
        </p:nvSpPr>
        <p:spPr>
          <a:xfrm>
            <a:off x="2030712" y="1657410"/>
            <a:ext cx="5072098" cy="582863"/>
          </a:xfrm>
          <a:prstGeom prst="downArrowCallout">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ct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بتحقيق الهدفين السابقين سنصل للنتائج </a:t>
            </a:r>
            <a:r>
              <a:rPr lang="ar-EG" sz="2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الآتية</a:t>
            </a: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 </a:t>
            </a:r>
          </a:p>
        </p:txBody>
      </p:sp>
      <p:sp>
        <p:nvSpPr>
          <p:cNvPr id="11" name="AutoShape 2"/>
          <p:cNvSpPr>
            <a:spLocks noChangeArrowheads="1"/>
          </p:cNvSpPr>
          <p:nvPr/>
        </p:nvSpPr>
        <p:spPr bwMode="auto">
          <a:xfrm>
            <a:off x="4643438" y="4787573"/>
            <a:ext cx="4357718" cy="199901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300" b="1" dirty="0" smtClean="0">
                <a:solidFill>
                  <a:srgbClr val="FFFF00"/>
                </a:solidFill>
                <a:latin typeface="Calibri"/>
              </a:rPr>
              <a:t>التآكل البطئ في إرادة الدول المستهدفة </a:t>
            </a:r>
            <a:r>
              <a:rPr lang="ar-EG" sz="2300" b="1" dirty="0" smtClean="0">
                <a:solidFill>
                  <a:schemeClr val="bg1"/>
                </a:solidFill>
                <a:latin typeface="Calibri"/>
              </a:rPr>
              <a:t>من أجل إجبارها على تنفيذ ما تريده بالقوة التى تستخدم هذا النوع من الحروب </a:t>
            </a:r>
            <a:r>
              <a:rPr lang="ar-EG" sz="2300" b="1" dirty="0" smtClean="0">
                <a:solidFill>
                  <a:srgbClr val="FF0000"/>
                </a:solidFill>
                <a:latin typeface="Calibri"/>
              </a:rPr>
              <a:t>لتنفيذ إرادتها وإكتسابها نفوذ </a:t>
            </a:r>
            <a:r>
              <a:rPr lang="ar-EG" sz="2300" b="1" dirty="0" smtClean="0">
                <a:solidFill>
                  <a:schemeClr val="bg1"/>
                </a:solidFill>
                <a:latin typeface="Calibri"/>
              </a:rPr>
              <a:t>تستطيع من خلال السيطرة علي تلك الدول . </a:t>
            </a:r>
          </a:p>
        </p:txBody>
      </p:sp>
      <p:pic>
        <p:nvPicPr>
          <p:cNvPr id="88067" name="Picture 3" descr="C:\Documents and Settings\Office\Desktop\المحاضرة مدحت\صور حروب الجيل الرابع\imagesممم.jpeg"/>
          <p:cNvPicPr>
            <a:picLocks noChangeAspect="1" noChangeArrowheads="1"/>
          </p:cNvPicPr>
          <p:nvPr/>
        </p:nvPicPr>
        <p:blipFill>
          <a:blip r:embed="rId6"/>
          <a:srcRect/>
          <a:stretch>
            <a:fillRect/>
          </a:stretch>
        </p:blipFill>
        <p:spPr bwMode="auto">
          <a:xfrm>
            <a:off x="2455619" y="4826228"/>
            <a:ext cx="2066930" cy="1878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8076" name="Picture 12" descr="H:\صور حروب الجيل الرابع\imaلتلت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253" y="4826228"/>
            <a:ext cx="1982024" cy="1878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الهدف من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89140"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
          <p:cNvSpPr>
            <a:spLocks noChangeArrowheads="1"/>
          </p:cNvSpPr>
          <p:nvPr/>
        </p:nvSpPr>
        <p:spPr bwMode="auto">
          <a:xfrm>
            <a:off x="4643438" y="2744460"/>
            <a:ext cx="4286280" cy="389925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200000"/>
              </a:lnSpc>
            </a:pPr>
            <a:r>
              <a:rPr lang="ar-EG" sz="2400" b="1" dirty="0" smtClean="0">
                <a:solidFill>
                  <a:schemeClr val="bg1"/>
                </a:solidFill>
                <a:latin typeface="Calibri"/>
              </a:rPr>
              <a:t>نرى تأكيدا لمقولة ماكس مانوراينج الشهيرة والذى تم الاشارة اليه سابقاً </a:t>
            </a:r>
            <a:br>
              <a:rPr lang="ar-EG" sz="2400" b="1" dirty="0" smtClean="0">
                <a:solidFill>
                  <a:schemeClr val="bg1"/>
                </a:solidFill>
                <a:latin typeface="Calibri"/>
              </a:rPr>
            </a:br>
            <a:r>
              <a:rPr lang="ar-EG" sz="2400" b="1" dirty="0" smtClean="0">
                <a:solidFill>
                  <a:schemeClr val="bg1"/>
                </a:solidFill>
                <a:latin typeface="Calibri"/>
              </a:rPr>
              <a:t>” </a:t>
            </a:r>
            <a:r>
              <a:rPr lang="ar-EG" sz="2400" b="1" dirty="0" smtClean="0">
                <a:solidFill>
                  <a:srgbClr val="FFFF00"/>
                </a:solidFill>
                <a:latin typeface="Calibri"/>
              </a:rPr>
              <a:t>إذا فعلت هذا بطريقة جيدة ولمدة كافية وببطء مدروس ، </a:t>
            </a:r>
            <a:br>
              <a:rPr lang="ar-EG" sz="2400" b="1" dirty="0" smtClean="0">
                <a:solidFill>
                  <a:srgbClr val="FFFF00"/>
                </a:solidFill>
                <a:latin typeface="Calibri"/>
              </a:rPr>
            </a:br>
            <a:r>
              <a:rPr lang="ar-EG" sz="2400" b="1" dirty="0" smtClean="0">
                <a:solidFill>
                  <a:srgbClr val="FFFF00"/>
                </a:solidFill>
                <a:latin typeface="Calibri"/>
              </a:rPr>
              <a:t>فسيستيقظ عدوك ميتاً </a:t>
            </a:r>
            <a:r>
              <a:rPr lang="ar-EG" sz="2400" b="1" dirty="0" smtClean="0">
                <a:solidFill>
                  <a:schemeClr val="bg1"/>
                </a:solidFill>
                <a:latin typeface="Calibri"/>
              </a:rPr>
              <a:t>" .</a:t>
            </a:r>
          </a:p>
        </p:txBody>
      </p:sp>
      <p:sp>
        <p:nvSpPr>
          <p:cNvPr id="7" name="Down Arrow Callout 6"/>
          <p:cNvSpPr/>
          <p:nvPr/>
        </p:nvSpPr>
        <p:spPr>
          <a:xfrm>
            <a:off x="1571604" y="1714488"/>
            <a:ext cx="6000792" cy="889329"/>
          </a:xfrm>
          <a:prstGeom prst="downArrowCallout">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lIns="0" tIns="36000" rIns="0" bIns="36000" rtlCol="1">
            <a:spAutoFit/>
          </a:bodyPr>
          <a:lstStyle/>
          <a:p>
            <a:pPr algn="ctr">
              <a:lnSpc>
                <a:spcPct val="150000"/>
              </a:lnSpc>
            </a:pPr>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من الهدفين السابقين والنتائج المترتبة عليهم  </a:t>
            </a:r>
          </a:p>
        </p:txBody>
      </p:sp>
      <p:pic>
        <p:nvPicPr>
          <p:cNvPr id="89091" name="Picture 3" descr="C:\Documents and Settings\Office\Desktop\المحاضرة مدحت\صور حروب الجيل الرابع\indexصيصبي.jpeg"/>
          <p:cNvPicPr>
            <a:picLocks noChangeAspect="1" noChangeArrowheads="1"/>
          </p:cNvPicPr>
          <p:nvPr/>
        </p:nvPicPr>
        <p:blipFill>
          <a:blip r:embed="rId6"/>
          <a:srcRect/>
          <a:stretch>
            <a:fillRect/>
          </a:stretch>
        </p:blipFill>
        <p:spPr bwMode="auto">
          <a:xfrm>
            <a:off x="214283" y="2857496"/>
            <a:ext cx="4214841" cy="1785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9092" name="Picture 4" descr="C:\Documents and Settings\Office\Desktop\المحاضرة مدحت\صور حروب الجيل الرابع\تنزيل (2).jpg"/>
          <p:cNvPicPr>
            <a:picLocks noChangeAspect="1" noChangeArrowheads="1"/>
          </p:cNvPicPr>
          <p:nvPr/>
        </p:nvPicPr>
        <p:blipFill>
          <a:blip r:embed="rId7"/>
          <a:srcRect/>
          <a:stretch>
            <a:fillRect/>
          </a:stretch>
        </p:blipFill>
        <p:spPr bwMode="auto">
          <a:xfrm>
            <a:off x="214282" y="4785360"/>
            <a:ext cx="4214841" cy="1858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عناصر حروب الجيل الرابع</a:t>
            </a: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150632" name="Clip" r:id="rId5" imgW="2000000" imgH="1371429" progId="">
                  <p:embed/>
                </p:oleObj>
              </mc:Choice>
              <mc:Fallback>
                <p:oleObj name="Clip" r:id="rId5" imgW="2000000" imgH="1371429"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150633" name="Clip" r:id="rId7" imgW="2000000" imgH="1371429" progId="">
                  <p:embed/>
                </p:oleObj>
              </mc:Choice>
              <mc:Fallback>
                <p:oleObj name="Clip" r:id="rId7" imgW="2000000" imgH="1371429" progId="">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30287" y="935876"/>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عناصر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51604"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2"/>
          <p:cNvSpPr>
            <a:spLocks noChangeArrowheads="1"/>
          </p:cNvSpPr>
          <p:nvPr/>
        </p:nvSpPr>
        <p:spPr bwMode="auto">
          <a:xfrm>
            <a:off x="4646476" y="1750414"/>
            <a:ext cx="4283242" cy="598379"/>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الإرهاب (العمليات الإرهابية حول العالم) .</a:t>
            </a:r>
          </a:p>
        </p:txBody>
      </p:sp>
      <p:sp>
        <p:nvSpPr>
          <p:cNvPr id="12" name="AutoShape 2"/>
          <p:cNvSpPr>
            <a:spLocks noChangeArrowheads="1"/>
          </p:cNvSpPr>
          <p:nvPr/>
        </p:nvSpPr>
        <p:spPr bwMode="auto">
          <a:xfrm>
            <a:off x="4646476" y="2576415"/>
            <a:ext cx="4283242" cy="199901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400" b="1" dirty="0" smtClean="0">
                <a:solidFill>
                  <a:schemeClr val="bg1"/>
                </a:solidFill>
                <a:latin typeface="Calibri"/>
              </a:rPr>
              <a:t>قاعدة إرهابية غير وطنية أو متعددة الجنسيات (</a:t>
            </a:r>
            <a:r>
              <a:rPr lang="ar-EG" sz="2400" b="1" dirty="0" smtClean="0">
                <a:solidFill>
                  <a:srgbClr val="FFFF00"/>
                </a:solidFill>
                <a:latin typeface="Calibri"/>
              </a:rPr>
              <a:t>جبهة النصرة - داعش - القاعدة - أنصار بيت المقدس - حركة حسم التابعة لجماعة الأخوان الإرهابية - ......</a:t>
            </a:r>
            <a:r>
              <a:rPr lang="ar-EG" sz="2400" b="1" dirty="0" smtClean="0">
                <a:solidFill>
                  <a:schemeClr val="bg1"/>
                </a:solidFill>
                <a:latin typeface="Calibri"/>
              </a:rPr>
              <a:t>) .</a:t>
            </a:r>
          </a:p>
        </p:txBody>
      </p:sp>
      <p:sp>
        <p:nvSpPr>
          <p:cNvPr id="17" name="AutoShape 2"/>
          <p:cNvSpPr>
            <a:spLocks noChangeArrowheads="1"/>
          </p:cNvSpPr>
          <p:nvPr/>
        </p:nvSpPr>
        <p:spPr bwMode="auto">
          <a:xfrm>
            <a:off x="4643438" y="4803050"/>
            <a:ext cx="4286280" cy="184066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حرب نفسية متطورة للغاية من خلال الإعلام والتلاعب النفسي  </a:t>
            </a:r>
            <a:br>
              <a:rPr lang="ar-EG" sz="2400" b="1" dirty="0" smtClean="0">
                <a:solidFill>
                  <a:schemeClr val="bg1"/>
                </a:solidFill>
                <a:latin typeface="Calibri"/>
              </a:rPr>
            </a:br>
            <a:r>
              <a:rPr lang="ar-EG" sz="2400" b="1" dirty="0" smtClean="0">
                <a:solidFill>
                  <a:schemeClr val="bg1"/>
                </a:solidFill>
                <a:latin typeface="Calibri"/>
              </a:rPr>
              <a:t>(</a:t>
            </a:r>
            <a:r>
              <a:rPr lang="ar-EG" sz="2400" b="1" dirty="0" smtClean="0">
                <a:solidFill>
                  <a:srgbClr val="FFFF00"/>
                </a:solidFill>
                <a:latin typeface="Calibri"/>
              </a:rPr>
              <a:t>قناة الجزيرة القطرية - وسائل التواصل الإجتماعى - ....</a:t>
            </a:r>
            <a:r>
              <a:rPr lang="ar-EG" sz="2400" b="1" dirty="0" smtClean="0">
                <a:solidFill>
                  <a:schemeClr val="bg1"/>
                </a:solidFill>
                <a:latin typeface="Calibri"/>
              </a:rPr>
              <a:t>) .</a:t>
            </a:r>
          </a:p>
        </p:txBody>
      </p:sp>
      <p:pic>
        <p:nvPicPr>
          <p:cNvPr id="151555" name="Picture 3" descr="C:\Documents and Settings\Office\Desktop\المحاضرة مدحت\صور حروب الجيل الرابع\تنزيل (1).jpg"/>
          <p:cNvPicPr>
            <a:picLocks noChangeAspect="1" noChangeArrowheads="1"/>
          </p:cNvPicPr>
          <p:nvPr/>
        </p:nvPicPr>
        <p:blipFill>
          <a:blip r:embed="rId6"/>
          <a:srcRect/>
          <a:stretch>
            <a:fillRect/>
          </a:stretch>
        </p:blipFill>
        <p:spPr bwMode="auto">
          <a:xfrm>
            <a:off x="214282" y="5143512"/>
            <a:ext cx="4214842" cy="150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1556" name="Picture 4" descr="C:\Documents and Settings\Office\Desktop\المحاضرة مدحت\صور حروب الجيل الرابع\images (30).jpg"/>
          <p:cNvPicPr>
            <a:picLocks noChangeAspect="1" noChangeArrowheads="1"/>
          </p:cNvPicPr>
          <p:nvPr/>
        </p:nvPicPr>
        <p:blipFill>
          <a:blip r:embed="rId7"/>
          <a:srcRect/>
          <a:stretch>
            <a:fillRect/>
          </a:stretch>
        </p:blipFill>
        <p:spPr bwMode="auto">
          <a:xfrm>
            <a:off x="2357422" y="3357562"/>
            <a:ext cx="2071702" cy="1643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1557" name="Picture 5" descr="C:\Documents and Settings\Office\Desktop\المحاضرة مدحت\صور حروب الجيل الرابع\imagبابااابes.jpeg"/>
          <p:cNvPicPr>
            <a:picLocks noChangeAspect="1" noChangeArrowheads="1"/>
          </p:cNvPicPr>
          <p:nvPr/>
        </p:nvPicPr>
        <p:blipFill>
          <a:blip r:embed="rId8"/>
          <a:srcRect/>
          <a:stretch>
            <a:fillRect/>
          </a:stretch>
        </p:blipFill>
        <p:spPr bwMode="auto">
          <a:xfrm>
            <a:off x="2357422" y="1765301"/>
            <a:ext cx="2071702" cy="1449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1558" name="Picture 6" descr="C:\Documents and Settings\Office\Desktop\المحاضرة مدحت\صور حروب الجيل الرابع\imagesلتتتاتتا.jpeg"/>
          <p:cNvPicPr>
            <a:picLocks noChangeAspect="1" noChangeArrowheads="1"/>
          </p:cNvPicPr>
          <p:nvPr/>
        </p:nvPicPr>
        <p:blipFill>
          <a:blip r:embed="rId9"/>
          <a:srcRect/>
          <a:stretch>
            <a:fillRect/>
          </a:stretch>
        </p:blipFill>
        <p:spPr bwMode="auto">
          <a:xfrm>
            <a:off x="214282" y="1760208"/>
            <a:ext cx="2000264" cy="1454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1559" name="Picture 7" descr="C:\Documents and Settings\Office\Desktop\المحاضرة مدحت\صور حروب الجيل الرابع\images (29).jpg"/>
          <p:cNvPicPr>
            <a:picLocks noChangeAspect="1" noChangeArrowheads="1"/>
          </p:cNvPicPr>
          <p:nvPr/>
        </p:nvPicPr>
        <p:blipFill>
          <a:blip r:embed="rId10"/>
          <a:srcRect/>
          <a:stretch>
            <a:fillRect/>
          </a:stretch>
        </p:blipFill>
        <p:spPr bwMode="auto">
          <a:xfrm>
            <a:off x="198119" y="3357562"/>
            <a:ext cx="2016427" cy="1641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عناصر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9733"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AutoShape 2"/>
          <p:cNvSpPr>
            <a:spLocks noChangeArrowheads="1"/>
          </p:cNvSpPr>
          <p:nvPr/>
        </p:nvSpPr>
        <p:spPr bwMode="auto">
          <a:xfrm>
            <a:off x="4646476" y="1806139"/>
            <a:ext cx="4283242" cy="1405189"/>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إستخدام كل الضغوط </a:t>
            </a:r>
            <a:br>
              <a:rPr lang="ar-EG" sz="2400" b="1" dirty="0" smtClean="0">
                <a:solidFill>
                  <a:schemeClr val="bg1"/>
                </a:solidFill>
                <a:latin typeface="Calibri"/>
              </a:rPr>
            </a:br>
            <a:r>
              <a:rPr lang="ar-EG" sz="2400" b="1" dirty="0" smtClean="0">
                <a:solidFill>
                  <a:schemeClr val="bg1"/>
                </a:solidFill>
                <a:latin typeface="Calibri"/>
              </a:rPr>
              <a:t>المتاحة (</a:t>
            </a:r>
            <a:r>
              <a:rPr lang="ar-EG" sz="2400" b="1" dirty="0" smtClean="0">
                <a:solidFill>
                  <a:srgbClr val="FFFF00"/>
                </a:solidFill>
                <a:latin typeface="Calibri"/>
              </a:rPr>
              <a:t>السياسية – الإقتصادية - الإجتماعية – العسكرية </a:t>
            </a:r>
            <a:r>
              <a:rPr lang="ar-EG" sz="2400" b="1" dirty="0" smtClean="0">
                <a:solidFill>
                  <a:schemeClr val="bg1"/>
                </a:solidFill>
                <a:latin typeface="Calibri"/>
              </a:rPr>
              <a:t>) .</a:t>
            </a:r>
          </a:p>
        </p:txBody>
      </p:sp>
      <p:sp>
        <p:nvSpPr>
          <p:cNvPr id="17" name="AutoShape 2"/>
          <p:cNvSpPr>
            <a:spLocks noChangeArrowheads="1"/>
          </p:cNvSpPr>
          <p:nvPr/>
        </p:nvSpPr>
        <p:spPr bwMode="auto">
          <a:xfrm>
            <a:off x="4646476" y="5264171"/>
            <a:ext cx="4283242" cy="1405189"/>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الدين والطائفية ( </a:t>
            </a:r>
            <a:r>
              <a:rPr lang="ar-EG" sz="2400" b="1" dirty="0" smtClean="0">
                <a:solidFill>
                  <a:srgbClr val="FFFF00"/>
                </a:solidFill>
                <a:latin typeface="Calibri"/>
              </a:rPr>
              <a:t>حركة الإخوان الإرهابية – السلفيين- الشيعة بالعراق وسوريا ولبنان واليمن والبحرين-  ... </a:t>
            </a:r>
            <a:r>
              <a:rPr lang="ar-EG" sz="2400" b="1" dirty="0" smtClean="0">
                <a:solidFill>
                  <a:schemeClr val="bg1"/>
                </a:solidFill>
                <a:latin typeface="Calibri"/>
              </a:rPr>
              <a:t>) . </a:t>
            </a:r>
          </a:p>
        </p:txBody>
      </p:sp>
      <p:sp>
        <p:nvSpPr>
          <p:cNvPr id="18" name="AutoShape 2"/>
          <p:cNvSpPr>
            <a:spLocks noChangeArrowheads="1"/>
          </p:cNvSpPr>
          <p:nvPr/>
        </p:nvSpPr>
        <p:spPr bwMode="auto">
          <a:xfrm>
            <a:off x="4646476" y="3535155"/>
            <a:ext cx="4283242" cy="1405189"/>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إستخدام تكتيكات حروب العصابات والتمرد (</a:t>
            </a:r>
            <a:r>
              <a:rPr lang="ar-EG" sz="2400" b="1" dirty="0" smtClean="0">
                <a:solidFill>
                  <a:srgbClr val="FFFF00"/>
                </a:solidFill>
                <a:latin typeface="Calibri"/>
              </a:rPr>
              <a:t>العصيان المدنى– العمليات الإرهابية -.....</a:t>
            </a:r>
            <a:r>
              <a:rPr lang="ar-EG" sz="2400" b="1" dirty="0" smtClean="0">
                <a:solidFill>
                  <a:schemeClr val="bg1"/>
                </a:solidFill>
                <a:latin typeface="Calibri"/>
              </a:rPr>
              <a:t>).</a:t>
            </a:r>
          </a:p>
        </p:txBody>
      </p:sp>
      <p:pic>
        <p:nvPicPr>
          <p:cNvPr id="199684" name="Picture 4" descr="C:\Documents and Settings\Office\Desktop\المحاضرة مدحت\صور حروب الجيل الرابع\inؤررؤرdex.jpeg"/>
          <p:cNvPicPr>
            <a:picLocks noChangeAspect="1" noChangeArrowheads="1"/>
          </p:cNvPicPr>
          <p:nvPr/>
        </p:nvPicPr>
        <p:blipFill>
          <a:blip r:embed="rId6"/>
          <a:srcRect/>
          <a:stretch>
            <a:fillRect/>
          </a:stretch>
        </p:blipFill>
        <p:spPr bwMode="auto">
          <a:xfrm>
            <a:off x="2428860" y="1857364"/>
            <a:ext cx="2071702" cy="165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9685" name="Picture 5" descr="C:\Documents and Settings\Office\Desktop\المحاضرة مدحت\صور حروب الجيل الرابع\imaبلبلges.jpeg"/>
          <p:cNvPicPr>
            <a:picLocks noChangeAspect="1" noChangeArrowheads="1"/>
          </p:cNvPicPr>
          <p:nvPr/>
        </p:nvPicPr>
        <p:blipFill>
          <a:blip r:embed="rId7"/>
          <a:srcRect/>
          <a:stretch>
            <a:fillRect/>
          </a:stretch>
        </p:blipFill>
        <p:spPr bwMode="auto">
          <a:xfrm>
            <a:off x="219064" y="1862138"/>
            <a:ext cx="2066920" cy="1638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9686" name="Picture 6" descr="C:\Documents and Settings\Office\Desktop\المحاضرة مدحت\صور حروب الجيل الرابع\imagككتكتكes.jpeg"/>
          <p:cNvPicPr>
            <a:picLocks noChangeAspect="1" noChangeArrowheads="1"/>
          </p:cNvPicPr>
          <p:nvPr/>
        </p:nvPicPr>
        <p:blipFill>
          <a:blip r:embed="rId8"/>
          <a:srcRect/>
          <a:stretch>
            <a:fillRect/>
          </a:stretch>
        </p:blipFill>
        <p:spPr bwMode="auto">
          <a:xfrm>
            <a:off x="214283" y="3643314"/>
            <a:ext cx="4286280" cy="150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9688" name="Picture 8" descr="C:\Documents and Settings\Office\Desktop\المحاضرة مدحت\صور حروب الجيل الرابع\imءرءرages.jpeg"/>
          <p:cNvPicPr>
            <a:picLocks noChangeAspect="1" noChangeArrowheads="1"/>
          </p:cNvPicPr>
          <p:nvPr/>
        </p:nvPicPr>
        <p:blipFill>
          <a:blip r:embed="rId9"/>
          <a:srcRect/>
          <a:stretch>
            <a:fillRect/>
          </a:stretch>
        </p:blipFill>
        <p:spPr bwMode="auto">
          <a:xfrm>
            <a:off x="2357422" y="5286388"/>
            <a:ext cx="2143140" cy="1357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9689" name="Picture 9" descr="C:\Documents and Settings\Office\Desktop\المحاضرة مدحت\صور حروب الجيل الرابع\imagesيررر.jpeg"/>
          <p:cNvPicPr>
            <a:picLocks noChangeAspect="1" noChangeArrowheads="1"/>
          </p:cNvPicPr>
          <p:nvPr/>
        </p:nvPicPr>
        <p:blipFill>
          <a:blip r:embed="rId10"/>
          <a:srcRect/>
          <a:stretch>
            <a:fillRect/>
          </a:stretch>
        </p:blipFill>
        <p:spPr bwMode="auto">
          <a:xfrm>
            <a:off x="214283" y="5286388"/>
            <a:ext cx="2000264" cy="1357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سمات حروب الجيل الرابع</a:t>
            </a: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90216" name="Clip" r:id="rId5" imgW="2000000" imgH="1371429" progId="">
                  <p:embed/>
                </p:oleObj>
              </mc:Choice>
              <mc:Fallback>
                <p:oleObj name="Clip" r:id="rId5" imgW="2000000" imgH="1371429"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90217" name="Clip" r:id="rId7" imgW="2000000" imgH="1371429" progId="">
                  <p:embed/>
                </p:oleObj>
              </mc:Choice>
              <mc:Fallback>
                <p:oleObj name="Clip" r:id="rId7" imgW="2000000" imgH="1371429" progId="">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0" y="960914"/>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المقـدمـة</a:t>
            </a:r>
            <a:endParaRPr lang="ar-SA" sz="6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14438" name="Clip" r:id="rId5" imgW="2000000" imgH="1371429" progId="">
                  <p:embed/>
                </p:oleObj>
              </mc:Choice>
              <mc:Fallback>
                <p:oleObj name="Clip" r:id="rId5" imgW="2000000" imgH="1371429"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14439" name="Clip" r:id="rId7" imgW="2000000" imgH="1371429" progId="">
                  <p:embed/>
                </p:oleObj>
              </mc:Choice>
              <mc:Fallback>
                <p:oleObj name="Clip" r:id="rId7" imgW="2000000" imgH="1371429" progId="">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57708" y="935876"/>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4"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6"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 سمات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91189"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2"/>
          <p:cNvSpPr>
            <a:spLocks noChangeArrowheads="1"/>
          </p:cNvSpPr>
          <p:nvPr/>
        </p:nvSpPr>
        <p:spPr bwMode="auto">
          <a:xfrm>
            <a:off x="4646476" y="2000240"/>
            <a:ext cx="4283242" cy="464347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200000"/>
              </a:lnSpc>
            </a:pPr>
            <a:r>
              <a:rPr lang="ar-EG" sz="2400" b="1" dirty="0" smtClean="0">
                <a:solidFill>
                  <a:schemeClr val="bg1"/>
                </a:solidFill>
                <a:latin typeface="Calibri"/>
              </a:rPr>
              <a:t>أنها ليست نمطية كحروب الأجيال السابقة كما تستغرق تلك الحروب </a:t>
            </a:r>
            <a:br>
              <a:rPr lang="ar-EG" sz="2400" b="1" dirty="0" smtClean="0">
                <a:solidFill>
                  <a:schemeClr val="bg1"/>
                </a:solidFill>
                <a:latin typeface="Calibri"/>
              </a:rPr>
            </a:br>
            <a:r>
              <a:rPr lang="ar-EG" sz="2400" b="1" dirty="0" smtClean="0">
                <a:solidFill>
                  <a:schemeClr val="bg1"/>
                </a:solidFill>
                <a:latin typeface="Calibri"/>
              </a:rPr>
              <a:t>فترات طويلة نظراً لإعتمادها على تكتيكات حرب العصابات والمثال الواضح لتلك السمة هو ماحدث فى بعض </a:t>
            </a:r>
            <a:br>
              <a:rPr lang="ar-EG" sz="2400" b="1" dirty="0" smtClean="0">
                <a:solidFill>
                  <a:schemeClr val="bg1"/>
                </a:solidFill>
                <a:latin typeface="Calibri"/>
              </a:rPr>
            </a:br>
            <a:r>
              <a:rPr lang="ar-EG" sz="2400" b="1" dirty="0" smtClean="0">
                <a:solidFill>
                  <a:schemeClr val="bg1"/>
                </a:solidFill>
                <a:latin typeface="Calibri"/>
              </a:rPr>
              <a:t>البلدان العربية . </a:t>
            </a:r>
          </a:p>
        </p:txBody>
      </p:sp>
      <p:pic>
        <p:nvPicPr>
          <p:cNvPr id="91139" name="Picture 3" descr="C:\Documents and Settings\Office\Desktop\المحاضرة مدحت\صور حروب الجيل الرابع\imageبباباs.jpeg"/>
          <p:cNvPicPr>
            <a:picLocks noChangeAspect="1" noChangeArrowheads="1"/>
          </p:cNvPicPr>
          <p:nvPr/>
        </p:nvPicPr>
        <p:blipFill>
          <a:blip r:embed="rId6"/>
          <a:srcRect/>
          <a:stretch>
            <a:fillRect/>
          </a:stretch>
        </p:blipFill>
        <p:spPr bwMode="auto">
          <a:xfrm>
            <a:off x="214282" y="2077947"/>
            <a:ext cx="4286280" cy="2210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1141" name="Picture 5" descr="C:\Documents and Settings\Office\Desktop\المحاضرة مدحت\صور حروب الجيل الرابع\imagesممم.jpeg"/>
          <p:cNvPicPr>
            <a:picLocks noChangeAspect="1" noChangeArrowheads="1"/>
          </p:cNvPicPr>
          <p:nvPr/>
        </p:nvPicPr>
        <p:blipFill>
          <a:blip r:embed="rId7"/>
          <a:srcRect/>
          <a:stretch>
            <a:fillRect/>
          </a:stretch>
        </p:blipFill>
        <p:spPr bwMode="auto">
          <a:xfrm>
            <a:off x="223827" y="4429132"/>
            <a:ext cx="4276735" cy="2181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 سمات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03830" name="Clip" r:id="rId4" imgW="2000000" imgH="1371429" progId="">
                  <p:embed/>
                </p:oleObj>
              </mc:Choice>
              <mc:Fallback>
                <p:oleObj name="Clip" r:id="rId4" imgW="2000000" imgH="1371429"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2"/>
          <p:cNvSpPr>
            <a:spLocks noChangeArrowheads="1"/>
          </p:cNvSpPr>
          <p:nvPr/>
        </p:nvSpPr>
        <p:spPr bwMode="auto">
          <a:xfrm>
            <a:off x="4643438" y="1928802"/>
            <a:ext cx="4286280" cy="465934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تعتمد على التقدم التكنولوجي </a:t>
            </a:r>
            <a:br>
              <a:rPr lang="ar-EG" sz="2400" b="1" dirty="0" smtClean="0">
                <a:solidFill>
                  <a:schemeClr val="bg1"/>
                </a:solidFill>
                <a:latin typeface="Calibri"/>
              </a:rPr>
            </a:br>
            <a:r>
              <a:rPr lang="ar-EG" sz="2400" b="1" dirty="0" smtClean="0">
                <a:solidFill>
                  <a:schemeClr val="bg1"/>
                </a:solidFill>
                <a:latin typeface="Calibri"/>
              </a:rPr>
              <a:t>بكافة المجالات , نظراً لإستخدام وسائل تكنولوجية حديثة مثل " </a:t>
            </a:r>
            <a:r>
              <a:rPr lang="ar-EG" sz="2400" b="1" dirty="0" smtClean="0">
                <a:solidFill>
                  <a:srgbClr val="FFFF00"/>
                </a:solidFill>
                <a:latin typeface="Calibri"/>
              </a:rPr>
              <a:t>قرصنة المواقع الإلكترونية لمؤسسات الدولة المستهدفة</a:t>
            </a:r>
            <a:r>
              <a:rPr lang="ar-EG" sz="2400" b="1" dirty="0" smtClean="0">
                <a:solidFill>
                  <a:schemeClr val="bg1"/>
                </a:solidFill>
                <a:latin typeface="Calibri"/>
              </a:rPr>
              <a:t>" فيتم نشر الفيروسات </a:t>
            </a:r>
            <a:br>
              <a:rPr lang="ar-EG" sz="2400" b="1" dirty="0" smtClean="0">
                <a:solidFill>
                  <a:schemeClr val="bg1"/>
                </a:solidFill>
                <a:latin typeface="Calibri"/>
              </a:rPr>
            </a:br>
            <a:r>
              <a:rPr lang="ar-EG" sz="2400" b="1" dirty="0" smtClean="0">
                <a:solidFill>
                  <a:schemeClr val="bg1"/>
                </a:solidFill>
                <a:latin typeface="Calibri"/>
              </a:rPr>
              <a:t>التى تدمر أجهزة الدولة وإختراق </a:t>
            </a:r>
            <a:br>
              <a:rPr lang="ar-EG" sz="2400" b="1" dirty="0" smtClean="0">
                <a:solidFill>
                  <a:schemeClr val="bg1"/>
                </a:solidFill>
                <a:latin typeface="Calibri"/>
              </a:rPr>
            </a:br>
            <a:r>
              <a:rPr lang="ar-EG" sz="2400" b="1" dirty="0" smtClean="0">
                <a:solidFill>
                  <a:schemeClr val="bg1"/>
                </a:solidFill>
                <a:latin typeface="Calibri"/>
              </a:rPr>
              <a:t>شبكة المعلومات والتجسس </a:t>
            </a:r>
            <a:br>
              <a:rPr lang="ar-EG" sz="2400" b="1" dirty="0" smtClean="0">
                <a:solidFill>
                  <a:schemeClr val="bg1"/>
                </a:solidFill>
                <a:latin typeface="Calibri"/>
              </a:rPr>
            </a:br>
            <a:r>
              <a:rPr lang="ar-EG" sz="2400" b="1" dirty="0" smtClean="0">
                <a:solidFill>
                  <a:schemeClr val="bg1"/>
                </a:solidFill>
                <a:latin typeface="Calibri"/>
              </a:rPr>
              <a:t>والإرهاب الإلكترونى .</a:t>
            </a:r>
          </a:p>
        </p:txBody>
      </p:sp>
      <p:pic>
        <p:nvPicPr>
          <p:cNvPr id="203780" name="Picture 4" descr="C:\Documents and Settings\Office\Desktop\المحاضرة مدحت\صور حروب الجيل الرابع\imagesمتمتم.jpeg"/>
          <p:cNvPicPr>
            <a:picLocks noChangeAspect="1" noChangeArrowheads="1"/>
          </p:cNvPicPr>
          <p:nvPr/>
        </p:nvPicPr>
        <p:blipFill>
          <a:blip r:embed="rId6"/>
          <a:srcRect/>
          <a:stretch>
            <a:fillRect/>
          </a:stretch>
        </p:blipFill>
        <p:spPr bwMode="auto">
          <a:xfrm>
            <a:off x="214282" y="4357694"/>
            <a:ext cx="4286280"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3790" name="Picture 14" descr="H:\صور حروب الجيل الرابع\imaفعفع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282" y="1988839"/>
            <a:ext cx="4285710" cy="2173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 سمات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01782" name="Clip" r:id="rId4" imgW="2000000" imgH="1371429" progId="">
                  <p:embed/>
                </p:oleObj>
              </mc:Choice>
              <mc:Fallback>
                <p:oleObj name="Clip" r:id="rId4" imgW="2000000" imgH="1371429"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643438" y="2000240"/>
            <a:ext cx="4283242" cy="4541372"/>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200000"/>
              </a:lnSpc>
            </a:pPr>
            <a:r>
              <a:rPr lang="ar-EG" sz="2400" b="1" dirty="0" smtClean="0">
                <a:solidFill>
                  <a:schemeClr val="bg1"/>
                </a:solidFill>
                <a:latin typeface="Calibri"/>
              </a:rPr>
              <a:t>التوسع فى إستخدام الطائرات الموجهة بدون طيار والسيارات المفخخة ، فالمستهدف من تلك الهجمات الارهابية هما </a:t>
            </a:r>
            <a:r>
              <a:rPr lang="ar-EG" sz="2400" b="1" dirty="0" smtClean="0">
                <a:solidFill>
                  <a:srgbClr val="FFFF00"/>
                </a:solidFill>
                <a:latin typeface="Calibri"/>
              </a:rPr>
              <a:t>السلطة الحاكمة والسكان معاً </a:t>
            </a:r>
            <a:r>
              <a:rPr lang="ar-EG" sz="2400" b="1" dirty="0" smtClean="0">
                <a:solidFill>
                  <a:schemeClr val="bg1"/>
                </a:solidFill>
                <a:latin typeface="Calibri"/>
              </a:rPr>
              <a:t>, وذلك على عكس </a:t>
            </a:r>
            <a:r>
              <a:rPr lang="ar-EG" sz="2400" b="1" dirty="0" smtClean="0">
                <a:solidFill>
                  <a:srgbClr val="FF0000"/>
                </a:solidFill>
                <a:latin typeface="Calibri"/>
              </a:rPr>
              <a:t>الحروب التقليدية </a:t>
            </a:r>
            <a:r>
              <a:rPr lang="ar-EG" sz="2400" b="1" dirty="0" smtClean="0">
                <a:solidFill>
                  <a:schemeClr val="bg1"/>
                </a:solidFill>
                <a:latin typeface="Calibri"/>
              </a:rPr>
              <a:t>التى يكون المستهدف الجيش والسلطة الحاكمة .</a:t>
            </a:r>
          </a:p>
        </p:txBody>
      </p:sp>
      <p:pic>
        <p:nvPicPr>
          <p:cNvPr id="201732" name="Picture 4" descr="C:\Documents and Settings\Office\Desktop\المحاضرة مدحت\صور حروب الجيل الرابع\لل.jpeg"/>
          <p:cNvPicPr>
            <a:picLocks noChangeAspect="1" noChangeArrowheads="1"/>
          </p:cNvPicPr>
          <p:nvPr/>
        </p:nvPicPr>
        <p:blipFill>
          <a:blip r:embed="rId6"/>
          <a:srcRect/>
          <a:stretch>
            <a:fillRect/>
          </a:stretch>
        </p:blipFill>
        <p:spPr bwMode="auto">
          <a:xfrm>
            <a:off x="214282" y="2071678"/>
            <a:ext cx="4286280"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1743" name="Picture 15" descr="H:\صور حروب الجيل الرابع\imaتلت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283" y="4367048"/>
            <a:ext cx="4285710" cy="2158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 سمات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47508"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2"/>
          <p:cNvSpPr>
            <a:spLocks noChangeArrowheads="1"/>
          </p:cNvSpPr>
          <p:nvPr/>
        </p:nvSpPr>
        <p:spPr bwMode="auto">
          <a:xfrm>
            <a:off x="4646476" y="1888024"/>
            <a:ext cx="4283242" cy="465934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200000"/>
              </a:lnSpc>
            </a:pPr>
            <a:r>
              <a:rPr lang="ar-EG" sz="2400" b="1" dirty="0" smtClean="0">
                <a:solidFill>
                  <a:schemeClr val="bg1"/>
                </a:solidFill>
                <a:latin typeface="Calibri"/>
              </a:rPr>
              <a:t>تعتمد على شبكة صغيرة من الإتصالات والدعم المالى  فليس من السهل القدرة على التعرف على مصدر الدعم المالى لهذه الشبكات (</a:t>
            </a:r>
            <a:r>
              <a:rPr lang="ar-EG" sz="2400" b="1" dirty="0" smtClean="0">
                <a:solidFill>
                  <a:srgbClr val="FFFF00"/>
                </a:solidFill>
                <a:latin typeface="Calibri"/>
              </a:rPr>
              <a:t>مثل تمويل </a:t>
            </a:r>
            <a:br>
              <a:rPr lang="ar-EG" sz="2400" b="1" dirty="0" smtClean="0">
                <a:solidFill>
                  <a:srgbClr val="FFFF00"/>
                </a:solidFill>
                <a:latin typeface="Calibri"/>
              </a:rPr>
            </a:br>
            <a:r>
              <a:rPr lang="ar-EG" sz="2400" b="1" dirty="0" smtClean="0">
                <a:solidFill>
                  <a:srgbClr val="FFFF00"/>
                </a:solidFill>
                <a:latin typeface="Calibri"/>
              </a:rPr>
              <a:t>منظمات المجتمع المدنى وتمويل العناصر الإرهابية</a:t>
            </a:r>
            <a:r>
              <a:rPr lang="ar-EG" sz="2400" b="1" dirty="0" smtClean="0">
                <a:solidFill>
                  <a:schemeClr val="bg1"/>
                </a:solidFill>
                <a:latin typeface="Calibri"/>
              </a:rPr>
              <a:t> ) . </a:t>
            </a:r>
          </a:p>
        </p:txBody>
      </p:sp>
      <p:pic>
        <p:nvPicPr>
          <p:cNvPr id="147459" name="Picture 3" descr="C:\Documents and Settings\Office\Desktop\المحاضرة مدحت\صور حروب الجيل الرابع\تنزيل (4).jpg"/>
          <p:cNvPicPr>
            <a:picLocks noChangeAspect="1" noChangeArrowheads="1"/>
          </p:cNvPicPr>
          <p:nvPr/>
        </p:nvPicPr>
        <p:blipFill>
          <a:blip r:embed="rId6"/>
          <a:srcRect/>
          <a:stretch>
            <a:fillRect/>
          </a:stretch>
        </p:blipFill>
        <p:spPr bwMode="auto">
          <a:xfrm>
            <a:off x="214281" y="2000240"/>
            <a:ext cx="4286281"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461" name="Picture 5" descr="C:\Documents and Settings\Office\Desktop\المحاضرة مدحت\صور حروب الجيل الرابع\imagesلتل.jpeg"/>
          <p:cNvPicPr>
            <a:picLocks noChangeAspect="1" noChangeArrowheads="1"/>
          </p:cNvPicPr>
          <p:nvPr/>
        </p:nvPicPr>
        <p:blipFill>
          <a:blip r:embed="rId7"/>
          <a:srcRect/>
          <a:stretch>
            <a:fillRect/>
          </a:stretch>
        </p:blipFill>
        <p:spPr bwMode="auto">
          <a:xfrm>
            <a:off x="2500298" y="4286256"/>
            <a:ext cx="1990719" cy="2100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462" name="Picture 6" descr="C:\Documents and Settings\Office\Desktop\المحاضرة مدحت\صور حروب الجيل الرابع\داعش.jpg"/>
          <p:cNvPicPr>
            <a:picLocks noChangeAspect="1" noChangeArrowheads="1"/>
          </p:cNvPicPr>
          <p:nvPr/>
        </p:nvPicPr>
        <p:blipFill>
          <a:blip r:embed="rId8"/>
          <a:srcRect/>
          <a:stretch>
            <a:fillRect/>
          </a:stretch>
        </p:blipFill>
        <p:spPr bwMode="auto">
          <a:xfrm>
            <a:off x="214282" y="4272858"/>
            <a:ext cx="2103415" cy="2156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 سمات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04852"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2"/>
          <p:cNvSpPr>
            <a:spLocks noChangeArrowheads="1"/>
          </p:cNvSpPr>
          <p:nvPr/>
        </p:nvSpPr>
        <p:spPr bwMode="auto">
          <a:xfrm>
            <a:off x="4646476" y="2214554"/>
            <a:ext cx="4354680" cy="426821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4600"/>
              </a:lnSpc>
            </a:pPr>
            <a:r>
              <a:rPr lang="ar-EG" sz="2400" b="1" dirty="0" smtClean="0">
                <a:solidFill>
                  <a:schemeClr val="bg1"/>
                </a:solidFill>
                <a:latin typeface="Calibri"/>
              </a:rPr>
              <a:t>تطوير الإستراتيجيات المعادية </a:t>
            </a:r>
            <a:br>
              <a:rPr lang="ar-EG" sz="2400" b="1" dirty="0" smtClean="0">
                <a:solidFill>
                  <a:schemeClr val="bg1"/>
                </a:solidFill>
                <a:latin typeface="Calibri"/>
              </a:rPr>
            </a:br>
            <a:r>
              <a:rPr lang="ar-EG" sz="2400" b="1" dirty="0" smtClean="0">
                <a:solidFill>
                  <a:srgbClr val="FF0000"/>
                </a:solidFill>
                <a:latin typeface="Calibri"/>
              </a:rPr>
              <a:t>لإجبار الدول المستهدفة </a:t>
            </a:r>
            <a:r>
              <a:rPr lang="ar-EG" sz="2400" b="1" dirty="0" smtClean="0">
                <a:solidFill>
                  <a:schemeClr val="bg1"/>
                </a:solidFill>
                <a:latin typeface="Calibri"/>
              </a:rPr>
              <a:t>على إنتهاج سلوك سياسي معين تجاه مواطنيها , </a:t>
            </a:r>
            <a:br>
              <a:rPr lang="ar-EG" sz="2400" b="1" dirty="0" smtClean="0">
                <a:solidFill>
                  <a:schemeClr val="bg1"/>
                </a:solidFill>
                <a:latin typeface="Calibri"/>
              </a:rPr>
            </a:br>
            <a:r>
              <a:rPr lang="ar-EG" sz="2400" b="1" dirty="0" smtClean="0">
                <a:solidFill>
                  <a:schemeClr val="bg1"/>
                </a:solidFill>
                <a:latin typeface="Calibri"/>
              </a:rPr>
              <a:t>مما يشجع على ظهور </a:t>
            </a:r>
            <a:r>
              <a:rPr lang="ar-EG" sz="2400" b="1" dirty="0" smtClean="0">
                <a:solidFill>
                  <a:srgbClr val="FFFF00"/>
                </a:solidFill>
                <a:latin typeface="Calibri"/>
              </a:rPr>
              <a:t>الجماعات العرقية أوالدينية أوالمذهبية</a:t>
            </a:r>
            <a:r>
              <a:rPr lang="ar-EG" sz="2400" b="1" dirty="0" smtClean="0">
                <a:solidFill>
                  <a:schemeClr val="bg1"/>
                </a:solidFill>
                <a:latin typeface="Calibri"/>
              </a:rPr>
              <a:t>  من داخل هذه الدول المستهدفة (</a:t>
            </a:r>
            <a:r>
              <a:rPr lang="ar-EG" sz="2400" b="1" dirty="0" smtClean="0">
                <a:solidFill>
                  <a:srgbClr val="FFFF00"/>
                </a:solidFill>
                <a:latin typeface="Calibri"/>
              </a:rPr>
              <a:t>مثل السنة الشيعة </a:t>
            </a:r>
            <a:br>
              <a:rPr lang="ar-EG" sz="2400" b="1" dirty="0" smtClean="0">
                <a:solidFill>
                  <a:srgbClr val="FFFF00"/>
                </a:solidFill>
                <a:latin typeface="Calibri"/>
              </a:rPr>
            </a:br>
            <a:r>
              <a:rPr lang="ar-EG" sz="2400" b="1" dirty="0" smtClean="0">
                <a:solidFill>
                  <a:srgbClr val="FFFF00"/>
                </a:solidFill>
                <a:latin typeface="Calibri"/>
              </a:rPr>
              <a:t>والأكراد بالعراق </a:t>
            </a:r>
            <a:r>
              <a:rPr lang="ar-EG" sz="2400" b="1" dirty="0" smtClean="0">
                <a:solidFill>
                  <a:schemeClr val="bg1"/>
                </a:solidFill>
                <a:latin typeface="Calibri"/>
              </a:rPr>
              <a:t>).</a:t>
            </a:r>
          </a:p>
        </p:txBody>
      </p:sp>
      <p:pic>
        <p:nvPicPr>
          <p:cNvPr id="204803" name="Picture 3" descr="C:\Documents and Settings\Office\Desktop\المحاضرة مدحت\صور حروب الجيل الرابع\indexببل.jpeg"/>
          <p:cNvPicPr>
            <a:picLocks noChangeAspect="1" noChangeArrowheads="1"/>
          </p:cNvPicPr>
          <p:nvPr/>
        </p:nvPicPr>
        <p:blipFill>
          <a:blip r:embed="rId6"/>
          <a:srcRect/>
          <a:stretch>
            <a:fillRect/>
          </a:stretch>
        </p:blipFill>
        <p:spPr bwMode="auto">
          <a:xfrm>
            <a:off x="214283" y="2285992"/>
            <a:ext cx="4286280"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04" name="Picture 4" descr="C:\Documents and Settings\Office\Desktop\المحاضرة مدحت\صور حروب الجيل الرابع\imagesلاب.jpeg"/>
          <p:cNvPicPr>
            <a:picLocks noChangeAspect="1" noChangeArrowheads="1"/>
          </p:cNvPicPr>
          <p:nvPr/>
        </p:nvPicPr>
        <p:blipFill>
          <a:blip r:embed="rId7"/>
          <a:srcRect/>
          <a:stretch>
            <a:fillRect/>
          </a:stretch>
        </p:blipFill>
        <p:spPr bwMode="auto">
          <a:xfrm>
            <a:off x="214282" y="4357694"/>
            <a:ext cx="4300568"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 سمات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05877"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
          <p:cNvSpPr>
            <a:spLocks noChangeArrowheads="1"/>
          </p:cNvSpPr>
          <p:nvPr/>
        </p:nvSpPr>
        <p:spPr bwMode="auto">
          <a:xfrm>
            <a:off x="4661716" y="1610108"/>
            <a:ext cx="4283242" cy="503909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4200"/>
              </a:lnSpc>
            </a:pPr>
            <a:r>
              <a:rPr lang="ar-EG" sz="2400" b="1" dirty="0" smtClean="0">
                <a:solidFill>
                  <a:schemeClr val="bg1"/>
                </a:solidFill>
                <a:latin typeface="Calibri"/>
              </a:rPr>
              <a:t>الإعتماد على مجموعات قتالية صغيرة في الحجم , يعملون داخل الدول المستهدفة ومن الصعب الكشف عنهم </a:t>
            </a:r>
            <a:br>
              <a:rPr lang="ar-EG" sz="2400" b="1" dirty="0" smtClean="0">
                <a:solidFill>
                  <a:schemeClr val="bg1"/>
                </a:solidFill>
                <a:latin typeface="Calibri"/>
              </a:rPr>
            </a:br>
            <a:r>
              <a:rPr lang="ar-EG" sz="2400" b="1" dirty="0" smtClean="0">
                <a:solidFill>
                  <a:schemeClr val="bg1"/>
                </a:solidFill>
                <a:latin typeface="Calibri"/>
              </a:rPr>
              <a:t>( </a:t>
            </a:r>
            <a:r>
              <a:rPr lang="ar-EG" sz="2400" b="1" dirty="0" smtClean="0">
                <a:solidFill>
                  <a:srgbClr val="FFFF00"/>
                </a:solidFill>
                <a:latin typeface="Calibri"/>
              </a:rPr>
              <a:t>داعش - بيت المقدس – حسم ... </a:t>
            </a:r>
            <a:r>
              <a:rPr lang="ar-EG" sz="2400" b="1" dirty="0" smtClean="0">
                <a:solidFill>
                  <a:schemeClr val="bg1"/>
                </a:solidFill>
                <a:latin typeface="Calibri"/>
              </a:rPr>
              <a:t>) ، وتعمل تلك الجماعات والأفراد على كل أراضى الدول المستهدفة لتنفيذ أنشطتهم الإرهابية </a:t>
            </a:r>
            <a:r>
              <a:rPr lang="ar-EG" sz="2400" b="1" dirty="0" smtClean="0">
                <a:solidFill>
                  <a:srgbClr val="FFFF00"/>
                </a:solidFill>
                <a:latin typeface="Calibri"/>
              </a:rPr>
              <a:t>وذلك على عكس الحروب التقليدية </a:t>
            </a:r>
            <a:r>
              <a:rPr lang="ar-EG" sz="2400" b="1" dirty="0" smtClean="0">
                <a:solidFill>
                  <a:schemeClr val="bg1"/>
                </a:solidFill>
                <a:latin typeface="Calibri"/>
              </a:rPr>
              <a:t>التى يكون فيها مسرح العمليات معروف للطرفين.</a:t>
            </a:r>
          </a:p>
        </p:txBody>
      </p:sp>
      <p:pic>
        <p:nvPicPr>
          <p:cNvPr id="205827" name="Picture 3" descr="C:\Documents and Settings\Office\Desktop\المحاضرة مدحت\صور حروب الجيل الرابع\imaابااges.jpeg"/>
          <p:cNvPicPr>
            <a:picLocks noChangeAspect="1" noChangeArrowheads="1"/>
          </p:cNvPicPr>
          <p:nvPr/>
        </p:nvPicPr>
        <p:blipFill>
          <a:blip r:embed="rId6"/>
          <a:srcRect/>
          <a:stretch>
            <a:fillRect/>
          </a:stretch>
        </p:blipFill>
        <p:spPr bwMode="auto">
          <a:xfrm>
            <a:off x="285720" y="1744968"/>
            <a:ext cx="4214843" cy="2326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828" name="Picture 4" descr="C:\Documents and Settings\Office\Desktop\المحاضرة مدحت\صور حروب الجيل الرابع\لاى.jpeg"/>
          <p:cNvPicPr>
            <a:picLocks noChangeAspect="1" noChangeArrowheads="1"/>
          </p:cNvPicPr>
          <p:nvPr/>
        </p:nvPicPr>
        <p:blipFill>
          <a:blip r:embed="rId7"/>
          <a:srcRect/>
          <a:stretch>
            <a:fillRect/>
          </a:stretch>
        </p:blipFill>
        <p:spPr bwMode="auto">
          <a:xfrm>
            <a:off x="285720" y="4214818"/>
            <a:ext cx="4200536" cy="2376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 سمات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92213"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2"/>
          <p:cNvSpPr>
            <a:spLocks noChangeArrowheads="1"/>
          </p:cNvSpPr>
          <p:nvPr/>
        </p:nvSpPr>
        <p:spPr bwMode="auto">
          <a:xfrm>
            <a:off x="4676956" y="1744968"/>
            <a:ext cx="4283242" cy="2276131"/>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لا تستخدم فيها </a:t>
            </a:r>
            <a:r>
              <a:rPr lang="ar-EG" sz="2400" b="1" dirty="0" smtClean="0">
                <a:solidFill>
                  <a:srgbClr val="FFFF00"/>
                </a:solidFill>
                <a:latin typeface="Calibri"/>
              </a:rPr>
              <a:t>الأسلحة التقليدية </a:t>
            </a:r>
            <a:r>
              <a:rPr lang="ar-EG" sz="2400" b="1" dirty="0" smtClean="0">
                <a:solidFill>
                  <a:schemeClr val="bg1"/>
                </a:solidFill>
                <a:latin typeface="Calibri"/>
              </a:rPr>
              <a:t>بل تستخدم القوة الذكية (</a:t>
            </a:r>
            <a:r>
              <a:rPr lang="en-US" sz="2400" b="1" dirty="0" smtClean="0">
                <a:solidFill>
                  <a:srgbClr val="FF0000"/>
                </a:solidFill>
                <a:latin typeface="Calibri"/>
              </a:rPr>
              <a:t>Smart</a:t>
            </a:r>
            <a:r>
              <a:rPr lang="en-US" sz="2400" b="1" dirty="0" smtClean="0">
                <a:solidFill>
                  <a:schemeClr val="bg1"/>
                </a:solidFill>
                <a:latin typeface="Calibri"/>
              </a:rPr>
              <a:t> </a:t>
            </a:r>
            <a:r>
              <a:rPr lang="en-US" sz="2400" b="1" dirty="0" smtClean="0">
                <a:solidFill>
                  <a:srgbClr val="FF0000"/>
                </a:solidFill>
                <a:latin typeface="Calibri"/>
              </a:rPr>
              <a:t>Power</a:t>
            </a:r>
            <a:r>
              <a:rPr lang="ar-EG" sz="2400" b="1" dirty="0" smtClean="0">
                <a:solidFill>
                  <a:schemeClr val="bg1"/>
                </a:solidFill>
                <a:latin typeface="Calibri"/>
              </a:rPr>
              <a:t>) </a:t>
            </a:r>
            <a:br>
              <a:rPr lang="ar-EG" sz="2400" b="1" dirty="0" smtClean="0">
                <a:solidFill>
                  <a:schemeClr val="bg1"/>
                </a:solidFill>
                <a:latin typeface="Calibri"/>
              </a:rPr>
            </a:br>
            <a:r>
              <a:rPr lang="ar-EG" sz="2400" b="1" dirty="0" smtClean="0">
                <a:solidFill>
                  <a:schemeClr val="bg1"/>
                </a:solidFill>
                <a:latin typeface="Calibri"/>
              </a:rPr>
              <a:t>حيث أن حروب الجيل الرابع المثلى هى التى تبدأ ولايشعر بها أحد حتى تسقط </a:t>
            </a:r>
            <a:br>
              <a:rPr lang="ar-EG" sz="2400" b="1" dirty="0" smtClean="0">
                <a:solidFill>
                  <a:schemeClr val="bg1"/>
                </a:solidFill>
                <a:latin typeface="Calibri"/>
              </a:rPr>
            </a:br>
            <a:r>
              <a:rPr lang="ar-EG" sz="2400" b="1" dirty="0" smtClean="0">
                <a:solidFill>
                  <a:schemeClr val="bg1"/>
                </a:solidFill>
                <a:latin typeface="Calibri"/>
              </a:rPr>
              <a:t>الدولة ميتة . </a:t>
            </a:r>
          </a:p>
        </p:txBody>
      </p:sp>
      <p:sp>
        <p:nvSpPr>
          <p:cNvPr id="7" name="AutoShape 2"/>
          <p:cNvSpPr>
            <a:spLocks noChangeArrowheads="1"/>
          </p:cNvSpPr>
          <p:nvPr/>
        </p:nvSpPr>
        <p:spPr bwMode="auto">
          <a:xfrm>
            <a:off x="4676956" y="4286256"/>
            <a:ext cx="4283242" cy="2276131"/>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تتمثل السمات الإجتماعية لتلك الحروب في تدهور فكرة الدولة من حالة الدولة الثابتة إلى </a:t>
            </a:r>
            <a:r>
              <a:rPr lang="ar-EG" sz="2400" b="1" dirty="0" smtClean="0">
                <a:solidFill>
                  <a:srgbClr val="FFFF00"/>
                </a:solidFill>
                <a:latin typeface="Calibri"/>
              </a:rPr>
              <a:t>حالة الدولة الهشة أو الدولة  الفاشلة </a:t>
            </a:r>
            <a:r>
              <a:rPr lang="ar-EG" sz="2400" b="1" dirty="0" smtClean="0">
                <a:solidFill>
                  <a:schemeClr val="bg1"/>
                </a:solidFill>
                <a:latin typeface="Calibri"/>
              </a:rPr>
              <a:t>وهى تستهدف </a:t>
            </a:r>
            <a:r>
              <a:rPr lang="ar-EG" sz="2400" b="1" dirty="0" smtClean="0">
                <a:solidFill>
                  <a:srgbClr val="FF0000"/>
                </a:solidFill>
                <a:latin typeface="Calibri"/>
              </a:rPr>
              <a:t>الدولة بالكامل </a:t>
            </a:r>
            <a:r>
              <a:rPr lang="ar-EG" sz="2400" b="1" dirty="0" smtClean="0">
                <a:solidFill>
                  <a:schemeClr val="bg1"/>
                </a:solidFill>
                <a:latin typeface="Calibri"/>
              </a:rPr>
              <a:t/>
            </a:r>
            <a:br>
              <a:rPr lang="ar-EG" sz="2400" b="1" dirty="0" smtClean="0">
                <a:solidFill>
                  <a:schemeClr val="bg1"/>
                </a:solidFill>
                <a:latin typeface="Calibri"/>
              </a:rPr>
            </a:br>
            <a:r>
              <a:rPr lang="ar-EG" sz="2400" b="1" dirty="0" smtClean="0">
                <a:solidFill>
                  <a:schemeClr val="bg1"/>
                </a:solidFill>
                <a:latin typeface="Calibri"/>
              </a:rPr>
              <a:t>بما فيها المدنيين .</a:t>
            </a:r>
          </a:p>
        </p:txBody>
      </p:sp>
      <p:pic>
        <p:nvPicPr>
          <p:cNvPr id="92163" name="Picture 3" descr="C:\Documents and Settings\Office\Desktop\المحاضرة مدحت\صور حروب الجيل الرابع\imaننتتges.jpeg"/>
          <p:cNvPicPr>
            <a:picLocks noChangeAspect="1" noChangeArrowheads="1"/>
          </p:cNvPicPr>
          <p:nvPr/>
        </p:nvPicPr>
        <p:blipFill>
          <a:blip r:embed="rId6"/>
          <a:srcRect/>
          <a:stretch>
            <a:fillRect/>
          </a:stretch>
        </p:blipFill>
        <p:spPr bwMode="auto">
          <a:xfrm>
            <a:off x="214282" y="4149079"/>
            <a:ext cx="4286280" cy="2413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64" name="Picture 4" descr="C:\Documents and Settings\Office\Desktop\المحاضرة مدحت\صور حروب الجيل الرابع\imagesلاتلا.jpeg"/>
          <p:cNvPicPr>
            <a:picLocks noChangeAspect="1" noChangeArrowheads="1"/>
          </p:cNvPicPr>
          <p:nvPr/>
        </p:nvPicPr>
        <p:blipFill>
          <a:blip r:embed="rId7"/>
          <a:srcRect/>
          <a:stretch>
            <a:fillRect/>
          </a:stretch>
        </p:blipFill>
        <p:spPr bwMode="auto">
          <a:xfrm>
            <a:off x="214282" y="1744968"/>
            <a:ext cx="4286280" cy="2255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786050" y="943910"/>
            <a:ext cx="3612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 سمات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06901"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643438" y="1763349"/>
            <a:ext cx="4283242" cy="230859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الولاء لثقافات معينة في العالم وهذا يؤدي إلى </a:t>
            </a:r>
            <a:r>
              <a:rPr lang="ar-EG" sz="2400" b="1" dirty="0" smtClean="0">
                <a:solidFill>
                  <a:srgbClr val="FFFF00"/>
                </a:solidFill>
                <a:latin typeface="Calibri"/>
              </a:rPr>
              <a:t>إضعاف التجانس المجتمعي </a:t>
            </a:r>
            <a:r>
              <a:rPr lang="ar-EG" sz="2400" b="1" dirty="0" smtClean="0">
                <a:solidFill>
                  <a:schemeClr val="bg1"/>
                </a:solidFill>
                <a:latin typeface="Calibri"/>
              </a:rPr>
              <a:t>, </a:t>
            </a:r>
            <a:br>
              <a:rPr lang="ar-EG" sz="2400" b="1" dirty="0" smtClean="0">
                <a:solidFill>
                  <a:schemeClr val="bg1"/>
                </a:solidFill>
                <a:latin typeface="Calibri"/>
              </a:rPr>
            </a:br>
            <a:r>
              <a:rPr lang="ar-EG" sz="2400" b="1" dirty="0" smtClean="0">
                <a:solidFill>
                  <a:schemeClr val="bg1"/>
                </a:solidFill>
                <a:latin typeface="Calibri"/>
              </a:rPr>
              <a:t>ولقد لعبت العولمة دوراً كبيراً في ظهور وتطور مثل تلك الحروب .</a:t>
            </a:r>
          </a:p>
        </p:txBody>
      </p:sp>
      <p:sp>
        <p:nvSpPr>
          <p:cNvPr id="13" name="AutoShape 2"/>
          <p:cNvSpPr>
            <a:spLocks noChangeArrowheads="1"/>
          </p:cNvSpPr>
          <p:nvPr/>
        </p:nvSpPr>
        <p:spPr bwMode="auto">
          <a:xfrm>
            <a:off x="4643438" y="4214818"/>
            <a:ext cx="4283242" cy="230859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تتسم أيضا بعدم وضوح الخطوط الفاصلة بين الحرب والسياسة ، </a:t>
            </a:r>
            <a:br>
              <a:rPr lang="ar-EG" sz="2400" b="1" dirty="0" smtClean="0">
                <a:solidFill>
                  <a:schemeClr val="bg1"/>
                </a:solidFill>
                <a:latin typeface="Calibri"/>
              </a:rPr>
            </a:br>
            <a:r>
              <a:rPr lang="ar-EG" sz="2400" b="1" dirty="0" smtClean="0">
                <a:solidFill>
                  <a:schemeClr val="bg1"/>
                </a:solidFill>
                <a:latin typeface="Calibri"/>
              </a:rPr>
              <a:t>والعسكريين والمدنيين (</a:t>
            </a:r>
            <a:r>
              <a:rPr lang="ar-EG" sz="2400" b="1" dirty="0" smtClean="0">
                <a:solidFill>
                  <a:srgbClr val="FFFF00"/>
                </a:solidFill>
                <a:latin typeface="Calibri"/>
              </a:rPr>
              <a:t>مثل ما تشهده بعض الدول العربية حالياً </a:t>
            </a:r>
            <a:r>
              <a:rPr lang="ar-EG" sz="2400" b="1" dirty="0" smtClean="0">
                <a:solidFill>
                  <a:schemeClr val="bg1"/>
                </a:solidFill>
                <a:latin typeface="Calibri"/>
              </a:rPr>
              <a:t>) .</a:t>
            </a:r>
          </a:p>
        </p:txBody>
      </p:sp>
      <p:pic>
        <p:nvPicPr>
          <p:cNvPr id="206851" name="Picture 3" descr="C:\Documents and Settings\Office\Desktop\المحاضرة مدحت\صور حروب الجيل الرابع\imagesتتل.jpeg"/>
          <p:cNvPicPr>
            <a:picLocks noChangeAspect="1" noChangeArrowheads="1"/>
          </p:cNvPicPr>
          <p:nvPr/>
        </p:nvPicPr>
        <p:blipFill>
          <a:blip r:embed="rId6"/>
          <a:srcRect/>
          <a:stretch>
            <a:fillRect/>
          </a:stretch>
        </p:blipFill>
        <p:spPr bwMode="auto">
          <a:xfrm>
            <a:off x="214283" y="1816406"/>
            <a:ext cx="428628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6852" name="Picture 4" descr="C:\Documents and Settings\Office\Desktop\المحاضرة مدحت\صور حروب الجيل الرابع\imagبللes.jpeg"/>
          <p:cNvPicPr>
            <a:picLocks noChangeAspect="1" noChangeArrowheads="1"/>
          </p:cNvPicPr>
          <p:nvPr/>
        </p:nvPicPr>
        <p:blipFill>
          <a:blip r:embed="rId7"/>
          <a:srcRect/>
          <a:stretch>
            <a:fillRect/>
          </a:stretch>
        </p:blipFill>
        <p:spPr bwMode="auto">
          <a:xfrm>
            <a:off x="214282" y="4255776"/>
            <a:ext cx="4286280" cy="2267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أساليب وأدوات </a:t>
            </a:r>
          </a:p>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a:t>
            </a: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95336" name="Clip" r:id="rId5" imgW="2000000" imgH="1371429" progId="">
                  <p:embed/>
                </p:oleObj>
              </mc:Choice>
              <mc:Fallback>
                <p:oleObj name="Clip" r:id="rId5" imgW="2000000" imgH="1371429"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95337" name="Clip" r:id="rId7" imgW="2000000" imgH="1371429" progId="">
                  <p:embed/>
                </p:oleObj>
              </mc:Choice>
              <mc:Fallback>
                <p:oleObj name="Clip" r:id="rId7" imgW="2000000" imgH="1371429" progId="">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35421" y="935876"/>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571736" y="1114118"/>
            <a:ext cx="400052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أساليب وأدوات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96308"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2"/>
          <p:cNvSpPr>
            <a:spLocks noChangeArrowheads="1"/>
          </p:cNvSpPr>
          <p:nvPr/>
        </p:nvSpPr>
        <p:spPr bwMode="auto">
          <a:xfrm>
            <a:off x="4689158" y="1972916"/>
            <a:ext cx="4286280" cy="4588878"/>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التهيئة لحرب نفسية متطورة للغاية من خلال الإعلام والتلاعب النفسي، </a:t>
            </a:r>
            <a:br>
              <a:rPr lang="ar-EG" sz="2400" b="1" dirty="0" smtClean="0">
                <a:solidFill>
                  <a:schemeClr val="bg1"/>
                </a:solidFill>
                <a:latin typeface="Calibri"/>
              </a:rPr>
            </a:br>
            <a:r>
              <a:rPr lang="ar-EG" sz="2400" b="1" dirty="0" smtClean="0">
                <a:solidFill>
                  <a:schemeClr val="bg1"/>
                </a:solidFill>
                <a:latin typeface="Calibri"/>
              </a:rPr>
              <a:t>وإستخدام محطات فضائية تكذب وتقوم بتزوير الصور وتزييف الحقائق </a:t>
            </a:r>
            <a:br>
              <a:rPr lang="ar-EG" sz="2400" b="1" dirty="0" smtClean="0">
                <a:solidFill>
                  <a:schemeClr val="bg1"/>
                </a:solidFill>
                <a:latin typeface="Calibri"/>
              </a:rPr>
            </a:br>
            <a:r>
              <a:rPr lang="ar-EG" sz="2400" b="1" dirty="0" smtClean="0">
                <a:solidFill>
                  <a:schemeClr val="bg1"/>
                </a:solidFill>
                <a:latin typeface="Calibri"/>
              </a:rPr>
              <a:t>(تمويل المحطات او الإعلاميين) , ويستخدم فيها وسائل الإعلام التقليدية (</a:t>
            </a:r>
            <a:r>
              <a:rPr lang="ar-EG" sz="2400" b="1" dirty="0" smtClean="0">
                <a:solidFill>
                  <a:srgbClr val="FFFF00"/>
                </a:solidFill>
                <a:latin typeface="Calibri"/>
              </a:rPr>
              <a:t>المكتوبة – المسموعة - المرئية</a:t>
            </a:r>
            <a:r>
              <a:rPr lang="ar-EG" sz="2400" b="1" dirty="0" smtClean="0">
                <a:solidFill>
                  <a:schemeClr val="bg1"/>
                </a:solidFill>
                <a:latin typeface="Calibri"/>
              </a:rPr>
              <a:t>) والحديثة (</a:t>
            </a:r>
            <a:r>
              <a:rPr lang="ar-EG" sz="2400" b="1" dirty="0" smtClean="0">
                <a:solidFill>
                  <a:srgbClr val="FFFF00"/>
                </a:solidFill>
                <a:latin typeface="Calibri"/>
              </a:rPr>
              <a:t>مواقع التواصل الاجتماعي</a:t>
            </a:r>
            <a:r>
              <a:rPr lang="ar-EG" sz="2400" b="1" dirty="0" smtClean="0">
                <a:solidFill>
                  <a:schemeClr val="bg1"/>
                </a:solidFill>
                <a:latin typeface="Calibri"/>
              </a:rPr>
              <a:t>) .</a:t>
            </a:r>
          </a:p>
        </p:txBody>
      </p:sp>
      <p:pic>
        <p:nvPicPr>
          <p:cNvPr id="96259" name="Picture 3" descr="C:\Documents and Settings\Office\Desktop\المحاضرة مدحت\صور حروب الجيل الرابع\images (32).jpg"/>
          <p:cNvPicPr>
            <a:picLocks noChangeAspect="1" noChangeArrowheads="1"/>
          </p:cNvPicPr>
          <p:nvPr/>
        </p:nvPicPr>
        <p:blipFill>
          <a:blip r:embed="rId6"/>
          <a:srcRect/>
          <a:stretch>
            <a:fillRect/>
          </a:stretch>
        </p:blipFill>
        <p:spPr bwMode="auto">
          <a:xfrm>
            <a:off x="2316464" y="2071678"/>
            <a:ext cx="2166932"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60" name="Picture 4" descr="C:\Documents and Settings\Office\Desktop\المحاضرة مدحت\صور حروب الجيل الرابع\تنزيل (1).jpg"/>
          <p:cNvPicPr>
            <a:picLocks noChangeAspect="1" noChangeArrowheads="1"/>
          </p:cNvPicPr>
          <p:nvPr/>
        </p:nvPicPr>
        <p:blipFill>
          <a:blip r:embed="rId7"/>
          <a:srcRect/>
          <a:stretch>
            <a:fillRect/>
          </a:stretch>
        </p:blipFill>
        <p:spPr bwMode="auto">
          <a:xfrm>
            <a:off x="153322" y="2071678"/>
            <a:ext cx="2000296"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61" name="Picture 5" descr="C:\Documents and Settings\Office\Desktop\المحاضرة مدحت\صور حروب الجيل الرابع\imagesللت.jpeg"/>
          <p:cNvPicPr>
            <a:picLocks noChangeAspect="1" noChangeArrowheads="1"/>
          </p:cNvPicPr>
          <p:nvPr/>
        </p:nvPicPr>
        <p:blipFill>
          <a:blip r:embed="rId8"/>
          <a:srcRect/>
          <a:stretch>
            <a:fillRect/>
          </a:stretch>
        </p:blipFill>
        <p:spPr bwMode="auto">
          <a:xfrm>
            <a:off x="152400" y="4429132"/>
            <a:ext cx="4371952"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3995935" y="1641336"/>
            <a:ext cx="5040561" cy="265176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FF"/>
                </a:solidFill>
                <a:cs typeface="PT Bold Heading" pitchFamily="2" charset="-78"/>
              </a:rPr>
              <a:t>يتميز </a:t>
            </a:r>
            <a:r>
              <a:rPr lang="ar-EG" sz="2000" dirty="0">
                <a:solidFill>
                  <a:srgbClr val="FFFF00"/>
                </a:solidFill>
                <a:cs typeface="PT Bold Heading" pitchFamily="2" charset="-78"/>
              </a:rPr>
              <a:t>بسمات</a:t>
            </a:r>
            <a:r>
              <a:rPr lang="ar-EG" sz="2000" dirty="0">
                <a:solidFill>
                  <a:srgbClr val="FFFFFF"/>
                </a:solidFill>
                <a:cs typeface="PT Bold Heading" pitchFamily="2" charset="-78"/>
              </a:rPr>
              <a:t> خاصة عن الأجيال الثلاثة السابقة التي شهدتها البشرية </a:t>
            </a:r>
            <a:r>
              <a:rPr lang="ar-EG" sz="2000" dirty="0" smtClean="0">
                <a:solidFill>
                  <a:srgbClr val="FFFFFF"/>
                </a:solidFill>
                <a:cs typeface="PT Bold Heading" pitchFamily="2" charset="-78"/>
              </a:rPr>
              <a:t>ولعل </a:t>
            </a:r>
            <a:r>
              <a:rPr lang="ar-EG" sz="2000" dirty="0">
                <a:solidFill>
                  <a:srgbClr val="FFFF00"/>
                </a:solidFill>
                <a:cs typeface="PT Bold Heading" pitchFamily="2" charset="-78"/>
              </a:rPr>
              <a:t>أهم سماته</a:t>
            </a:r>
            <a:r>
              <a:rPr lang="ar-EG" sz="2000" dirty="0">
                <a:solidFill>
                  <a:srgbClr val="FFFFFF"/>
                </a:solidFill>
                <a:cs typeface="PT Bold Heading" pitchFamily="2" charset="-78"/>
              </a:rPr>
              <a:t> بل أخطرها هو </a:t>
            </a:r>
            <a:r>
              <a:rPr lang="ar-EG" sz="2000" dirty="0">
                <a:solidFill>
                  <a:srgbClr val="C00000"/>
                </a:solidFill>
                <a:cs typeface="PT Bold Heading" pitchFamily="2" charset="-78"/>
              </a:rPr>
              <a:t>التماهي </a:t>
            </a:r>
            <a:r>
              <a:rPr lang="ar-EG" sz="2000" dirty="0">
                <a:solidFill>
                  <a:schemeClr val="bg1"/>
                </a:solidFill>
                <a:cs typeface="PT Bold Heading" pitchFamily="2" charset="-78"/>
              </a:rPr>
              <a:t>أو </a:t>
            </a:r>
            <a:r>
              <a:rPr lang="ar-EG" sz="2000" dirty="0">
                <a:solidFill>
                  <a:srgbClr val="C00000"/>
                </a:solidFill>
                <a:cs typeface="PT Bold Heading" pitchFamily="2" charset="-78"/>
              </a:rPr>
              <a:t>زوال خطوط الفصل </a:t>
            </a:r>
            <a:r>
              <a:rPr lang="ar-EG" sz="2000" dirty="0">
                <a:solidFill>
                  <a:srgbClr val="FFFFFF"/>
                </a:solidFill>
                <a:cs typeface="PT Bold Heading" pitchFamily="2" charset="-78"/>
              </a:rPr>
              <a:t>في حروب </a:t>
            </a:r>
            <a:r>
              <a:rPr lang="ar-EG" sz="2000" dirty="0" smtClean="0">
                <a:solidFill>
                  <a:srgbClr val="FFFFFF"/>
                </a:solidFill>
                <a:cs typeface="PT Bold Heading" pitchFamily="2" charset="-78"/>
              </a:rPr>
              <a:t>الجيل </a:t>
            </a:r>
            <a:r>
              <a:rPr lang="ar-EG" sz="2000" dirty="0">
                <a:solidFill>
                  <a:srgbClr val="FFFFFF"/>
                </a:solidFill>
                <a:cs typeface="PT Bold Heading" pitchFamily="2" charset="-78"/>
              </a:rPr>
              <a:t>الرابع بين ما هو </a:t>
            </a:r>
            <a:r>
              <a:rPr lang="ar-EG" sz="2000" dirty="0">
                <a:solidFill>
                  <a:srgbClr val="FFFF00"/>
                </a:solidFill>
                <a:cs typeface="PT Bold Heading" pitchFamily="2" charset="-78"/>
              </a:rPr>
              <a:t>مدني</a:t>
            </a:r>
            <a:r>
              <a:rPr lang="ar-EG" sz="2000" dirty="0">
                <a:solidFill>
                  <a:srgbClr val="FFFFFF"/>
                </a:solidFill>
                <a:cs typeface="PT Bold Heading" pitchFamily="2" charset="-78"/>
              </a:rPr>
              <a:t> وما هو </a:t>
            </a:r>
            <a:r>
              <a:rPr lang="ar-EG" sz="2000" dirty="0" smtClean="0">
                <a:solidFill>
                  <a:srgbClr val="FFFF00"/>
                </a:solidFill>
                <a:cs typeface="PT Bold Heading" pitchFamily="2" charset="-78"/>
              </a:rPr>
              <a:t>عسكري</a:t>
            </a:r>
            <a:r>
              <a:rPr lang="ar-SA" sz="2000" dirty="0" smtClean="0">
                <a:solidFill>
                  <a:srgbClr val="FFFFFF"/>
                </a:solidFill>
                <a:cs typeface="PT Bold Heading" pitchFamily="2" charset="-78"/>
              </a:rPr>
              <a:t> </a:t>
            </a:r>
            <a:r>
              <a:rPr lang="ar-EG" sz="2000" dirty="0" smtClean="0">
                <a:solidFill>
                  <a:srgbClr val="FFFFFF"/>
                </a:solidFill>
                <a:cs typeface="PT Bold Heading" pitchFamily="2" charset="-78"/>
              </a:rPr>
              <a:t>وبين </a:t>
            </a:r>
            <a:r>
              <a:rPr lang="ar-EG" sz="2000" dirty="0">
                <a:solidFill>
                  <a:srgbClr val="FFFFFF"/>
                </a:solidFill>
                <a:cs typeface="PT Bold Heading" pitchFamily="2" charset="-78"/>
              </a:rPr>
              <a:t>ممارسة العمل </a:t>
            </a:r>
            <a:r>
              <a:rPr lang="ar-EG" sz="2000" dirty="0" smtClean="0">
                <a:solidFill>
                  <a:srgbClr val="FFFFFF"/>
                </a:solidFill>
                <a:cs typeface="PT Bold Heading" pitchFamily="2" charset="-78"/>
              </a:rPr>
              <a:t>السياسي و خوض صراع عسكرى.</a:t>
            </a:r>
            <a:endParaRPr lang="ar-SA" sz="2000" dirty="0" smtClean="0">
              <a:solidFill>
                <a:srgbClr val="FFFFFF"/>
              </a:solidFill>
              <a:cs typeface="PT Bold Heading" pitchFamily="2" charset="-78"/>
            </a:endParaRPr>
          </a:p>
        </p:txBody>
      </p:sp>
      <p:sp>
        <p:nvSpPr>
          <p:cNvPr id="4" name="AutoShape 2"/>
          <p:cNvSpPr>
            <a:spLocks noChangeArrowheads="1"/>
          </p:cNvSpPr>
          <p:nvPr/>
        </p:nvSpPr>
        <p:spPr bwMode="auto">
          <a:xfrm>
            <a:off x="3995935" y="4729688"/>
            <a:ext cx="5029200" cy="20116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smtClean="0">
                <a:solidFill>
                  <a:srgbClr val="FFFF00"/>
                </a:solidFill>
                <a:cs typeface="PT Bold Heading" pitchFamily="2" charset="-78"/>
              </a:rPr>
              <a:t> بمعنى </a:t>
            </a:r>
            <a:r>
              <a:rPr lang="ar-EG" dirty="0" smtClean="0">
                <a:solidFill>
                  <a:srgbClr val="FFFFFF"/>
                </a:solidFill>
                <a:cs typeface="PT Bold Heading" pitchFamily="2" charset="-78"/>
              </a:rPr>
              <a:t>أن هذا الجيل قد يتم فيه توظيف </a:t>
            </a:r>
            <a:r>
              <a:rPr lang="ar-EG" dirty="0" smtClean="0">
                <a:solidFill>
                  <a:srgbClr val="FFFF00"/>
                </a:solidFill>
                <a:cs typeface="PT Bold Heading" pitchFamily="2" charset="-78"/>
              </a:rPr>
              <a:t>أدوات العمل السياسي</a:t>
            </a:r>
            <a:r>
              <a:rPr lang="ar-EG" dirty="0" smtClean="0">
                <a:solidFill>
                  <a:srgbClr val="FFFFFF"/>
                </a:solidFill>
                <a:cs typeface="PT Bold Heading" pitchFamily="2" charset="-78"/>
              </a:rPr>
              <a:t> بدلاً من </a:t>
            </a:r>
            <a:r>
              <a:rPr lang="ar-EG" dirty="0" smtClean="0">
                <a:solidFill>
                  <a:srgbClr val="FFFF00"/>
                </a:solidFill>
                <a:cs typeface="PT Bold Heading" pitchFamily="2" charset="-78"/>
              </a:rPr>
              <a:t>خوض صراعات عسكرية </a:t>
            </a:r>
            <a:r>
              <a:rPr lang="ar-EG" dirty="0" smtClean="0">
                <a:solidFill>
                  <a:srgbClr val="FFFFFF"/>
                </a:solidFill>
                <a:cs typeface="PT Bold Heading" pitchFamily="2" charset="-78"/>
              </a:rPr>
              <a:t>وقد تلعب فيه السياسةالأدوار ذاتها التي كانت تتم من قبل عبر الحروب والمعارك وقد</a:t>
            </a:r>
            <a:r>
              <a:rPr lang="ar-SA" dirty="0" smtClean="0">
                <a:solidFill>
                  <a:srgbClr val="FFFFFF"/>
                </a:solidFill>
                <a:cs typeface="PT Bold Heading" pitchFamily="2" charset="-78"/>
              </a:rPr>
              <a:t> </a:t>
            </a:r>
            <a:r>
              <a:rPr lang="ar-EG" dirty="0" smtClean="0">
                <a:solidFill>
                  <a:srgbClr val="FFFFFF"/>
                </a:solidFill>
                <a:cs typeface="PT Bold Heading" pitchFamily="2" charset="-78"/>
              </a:rPr>
              <a:t>يقوم فيه المدني بالتالي بدور عسكري .</a:t>
            </a:r>
            <a:endParaRPr lang="ar-SA" dirty="0" smtClean="0">
              <a:solidFill>
                <a:srgbClr val="FFFFFF"/>
              </a:solidFill>
              <a:cs typeface="PT Bold Heading" pitchFamily="2" charset="-78"/>
            </a:endParaRPr>
          </a:p>
        </p:txBody>
      </p:sp>
      <p:sp>
        <p:nvSpPr>
          <p:cNvPr id="5" name="AutoShape 3107"/>
          <p:cNvSpPr>
            <a:spLocks noChangeArrowheads="1"/>
          </p:cNvSpPr>
          <p:nvPr/>
        </p:nvSpPr>
        <p:spPr bwMode="auto">
          <a:xfrm>
            <a:off x="3611880" y="764704"/>
            <a:ext cx="1920240" cy="646986"/>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3200" b="1" dirty="0" smtClean="0">
                <a:solidFill>
                  <a:schemeClr val="bg1"/>
                </a:solidFill>
                <a:cs typeface="PT Bold Heading" pitchFamily="2" charset="-78"/>
              </a:rPr>
              <a:t>المقدمة</a:t>
            </a:r>
            <a:endParaRPr lang="ar-EG" sz="3200" b="1" dirty="0">
              <a:solidFill>
                <a:schemeClr val="bg1"/>
              </a:solidFill>
              <a:cs typeface="PT Bold Heading"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28800"/>
            <a:ext cx="3733312" cy="4949669"/>
          </a:xfrm>
          <a:prstGeom prst="rect">
            <a:avLst/>
          </a:prstGeom>
        </p:spPr>
      </p:pic>
    </p:spTree>
    <p:extLst>
      <p:ext uri="{BB962C8B-B14F-4D97-AF65-F5344CB8AC3E}">
        <p14:creationId xmlns:p14="http://schemas.microsoft.com/office/powerpoint/2010/main" val="282477528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571736" y="992730"/>
            <a:ext cx="400052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أساليب وأدوات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70389"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2"/>
          <p:cNvSpPr>
            <a:spLocks noChangeArrowheads="1"/>
          </p:cNvSpPr>
          <p:nvPr/>
        </p:nvSpPr>
        <p:spPr bwMode="auto">
          <a:xfrm>
            <a:off x="4643438" y="1766214"/>
            <a:ext cx="4286280" cy="3448736"/>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إستخدام العملاء في الدول المسستهدفة وتسليط الأضواء عليهم ومنحهم الجوائز العالمية التى تعطى لهم وضع أدبى </a:t>
            </a:r>
            <a:br>
              <a:rPr lang="ar-EG" sz="2400" b="1" dirty="0" smtClean="0">
                <a:solidFill>
                  <a:schemeClr val="bg1"/>
                </a:solidFill>
                <a:latin typeface="Calibri"/>
              </a:rPr>
            </a:br>
            <a:r>
              <a:rPr lang="ar-EG" sz="2400" b="1" dirty="0" smtClean="0">
                <a:solidFill>
                  <a:schemeClr val="bg1"/>
                </a:solidFill>
                <a:latin typeface="Calibri"/>
              </a:rPr>
              <a:t>بحيث يكون من السهل أن يتحركوا </a:t>
            </a:r>
            <a:br>
              <a:rPr lang="ar-EG" sz="2400" b="1" dirty="0" smtClean="0">
                <a:solidFill>
                  <a:schemeClr val="bg1"/>
                </a:solidFill>
                <a:latin typeface="Calibri"/>
              </a:rPr>
            </a:br>
            <a:r>
              <a:rPr lang="ar-EG" sz="2400" b="1" dirty="0" smtClean="0">
                <a:solidFill>
                  <a:schemeClr val="bg1"/>
                </a:solidFill>
                <a:latin typeface="Calibri"/>
              </a:rPr>
              <a:t>داخل مجتمعاتهم ( </a:t>
            </a:r>
            <a:r>
              <a:rPr lang="ar-EG" sz="2400" b="1" dirty="0" smtClean="0">
                <a:solidFill>
                  <a:srgbClr val="FFFF00"/>
                </a:solidFill>
                <a:latin typeface="Calibri"/>
              </a:rPr>
              <a:t>محمد البرادعى - توكل كرمان </a:t>
            </a:r>
            <a:r>
              <a:rPr lang="ar-EG" sz="2400" b="1" dirty="0" smtClean="0">
                <a:solidFill>
                  <a:schemeClr val="bg1"/>
                </a:solidFill>
                <a:latin typeface="Calibri"/>
              </a:rPr>
              <a:t>) .</a:t>
            </a:r>
          </a:p>
        </p:txBody>
      </p:sp>
      <p:sp>
        <p:nvSpPr>
          <p:cNvPr id="7" name="AutoShape 2"/>
          <p:cNvSpPr>
            <a:spLocks noChangeArrowheads="1"/>
          </p:cNvSpPr>
          <p:nvPr/>
        </p:nvSpPr>
        <p:spPr bwMode="auto">
          <a:xfrm>
            <a:off x="4643438" y="5429264"/>
            <a:ext cx="4286280" cy="1123914"/>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300" b="1" dirty="0" smtClean="0">
                <a:solidFill>
                  <a:schemeClr val="bg1"/>
                </a:solidFill>
                <a:latin typeface="Calibri"/>
              </a:rPr>
              <a:t>إستخدام منظمات المجتمع المدني والمعارضة من خلال أجهزة الإستخبارات .</a:t>
            </a:r>
          </a:p>
        </p:txBody>
      </p:sp>
      <p:pic>
        <p:nvPicPr>
          <p:cNvPr id="270341" name="Picture 5" descr="C:\Documents and Settings\Office\Desktop\المحاضرة مدحت\صور حروب الجيل الرابع\imللللages.jpeg"/>
          <p:cNvPicPr>
            <a:picLocks noChangeAspect="1" noChangeArrowheads="1"/>
          </p:cNvPicPr>
          <p:nvPr/>
        </p:nvPicPr>
        <p:blipFill>
          <a:blip r:embed="rId6"/>
          <a:srcRect/>
          <a:stretch>
            <a:fillRect/>
          </a:stretch>
        </p:blipFill>
        <p:spPr bwMode="auto">
          <a:xfrm>
            <a:off x="214283" y="4286257"/>
            <a:ext cx="4286280" cy="2245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0342" name="Picture 6" descr="C:\Documents and Settings\Office\Desktop\المحاضرة مدحت\صور حروب الجيل الرابع\indeيx.jpeg"/>
          <p:cNvPicPr>
            <a:picLocks noChangeAspect="1" noChangeArrowheads="1"/>
          </p:cNvPicPr>
          <p:nvPr/>
        </p:nvPicPr>
        <p:blipFill>
          <a:blip r:embed="rId7"/>
          <a:srcRect/>
          <a:stretch>
            <a:fillRect/>
          </a:stretch>
        </p:blipFill>
        <p:spPr bwMode="auto">
          <a:xfrm>
            <a:off x="214282" y="1766214"/>
            <a:ext cx="4286280" cy="2377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571736" y="943910"/>
            <a:ext cx="400052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أساليب وأدوات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07924"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714876" y="1805599"/>
            <a:ext cx="4143404" cy="184066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إستخدام كل الضغوط المتاحة (</a:t>
            </a:r>
            <a:r>
              <a:rPr lang="ar-EG" sz="2400" b="1" dirty="0" smtClean="0">
                <a:solidFill>
                  <a:srgbClr val="FFFF00"/>
                </a:solidFill>
                <a:latin typeface="Calibri"/>
              </a:rPr>
              <a:t>السياسية والإقتصادية والإجتماعية والعسكرية .. الخ</a:t>
            </a:r>
            <a:r>
              <a:rPr lang="ar-EG" sz="2400" b="1" dirty="0" smtClean="0">
                <a:solidFill>
                  <a:schemeClr val="bg1"/>
                </a:solidFill>
                <a:latin typeface="Calibri"/>
              </a:rPr>
              <a:t>) مثل التلويح بقطع المساعدات </a:t>
            </a:r>
            <a:br>
              <a:rPr lang="ar-EG" sz="2400" b="1" dirty="0" smtClean="0">
                <a:solidFill>
                  <a:schemeClr val="bg1"/>
                </a:solidFill>
                <a:latin typeface="Calibri"/>
              </a:rPr>
            </a:br>
            <a:r>
              <a:rPr lang="ar-EG" sz="2400" b="1" dirty="0" smtClean="0">
                <a:solidFill>
                  <a:schemeClr val="bg1"/>
                </a:solidFill>
                <a:latin typeface="Calibri"/>
              </a:rPr>
              <a:t>أو التهديدات الحربية ... الخ .</a:t>
            </a:r>
          </a:p>
        </p:txBody>
      </p:sp>
      <p:sp>
        <p:nvSpPr>
          <p:cNvPr id="12" name="AutoShape 2"/>
          <p:cNvSpPr>
            <a:spLocks noChangeArrowheads="1"/>
          </p:cNvSpPr>
          <p:nvPr/>
        </p:nvSpPr>
        <p:spPr bwMode="auto">
          <a:xfrm>
            <a:off x="4714876" y="3929066"/>
            <a:ext cx="4140366" cy="254005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700"/>
              </a:lnSpc>
            </a:pPr>
            <a:r>
              <a:rPr lang="ar-EG" sz="2400" b="1" dirty="0" smtClean="0">
                <a:solidFill>
                  <a:schemeClr val="bg1"/>
                </a:solidFill>
                <a:latin typeface="Calibri"/>
              </a:rPr>
              <a:t>تنفيذ عمليات إرهابية ممولة </a:t>
            </a:r>
            <a:r>
              <a:rPr lang="ar-EG" sz="2400" b="1" dirty="0" smtClean="0">
                <a:solidFill>
                  <a:srgbClr val="FFFF00"/>
                </a:solidFill>
                <a:latin typeface="Calibri"/>
              </a:rPr>
              <a:t>بطريق مباشر أو غير مباشر </a:t>
            </a:r>
            <a:r>
              <a:rPr lang="ar-EG" sz="2400" b="1" dirty="0" smtClean="0">
                <a:solidFill>
                  <a:schemeClr val="bg1"/>
                </a:solidFill>
                <a:latin typeface="Calibri"/>
              </a:rPr>
              <a:t>, </a:t>
            </a:r>
            <a:br>
              <a:rPr lang="ar-EG" sz="2400" b="1" dirty="0" smtClean="0">
                <a:solidFill>
                  <a:schemeClr val="bg1"/>
                </a:solidFill>
                <a:latin typeface="Calibri"/>
              </a:rPr>
            </a:br>
            <a:r>
              <a:rPr lang="ar-EG" sz="2400" b="1" dirty="0" smtClean="0">
                <a:solidFill>
                  <a:schemeClr val="bg1"/>
                </a:solidFill>
                <a:latin typeface="Calibri"/>
              </a:rPr>
              <a:t>والتظاهرات بحجة السلمية , والإعتداء على المنشآت العامة والخاصة </a:t>
            </a:r>
            <a:br>
              <a:rPr lang="ar-EG" sz="2400" b="1" dirty="0" smtClean="0">
                <a:solidFill>
                  <a:schemeClr val="bg1"/>
                </a:solidFill>
                <a:latin typeface="Calibri"/>
              </a:rPr>
            </a:br>
            <a:r>
              <a:rPr lang="ar-EG" sz="2400" b="1" dirty="0" smtClean="0">
                <a:solidFill>
                  <a:srgbClr val="FFFF00"/>
                </a:solidFill>
                <a:latin typeface="Calibri"/>
              </a:rPr>
              <a:t>كلها تأتي في مقدمة هذه الأدوات </a:t>
            </a:r>
            <a:r>
              <a:rPr lang="ar-EG" sz="2400" b="1" dirty="0" smtClean="0">
                <a:solidFill>
                  <a:schemeClr val="bg1"/>
                </a:solidFill>
                <a:latin typeface="Calibri"/>
              </a:rPr>
              <a:t>.</a:t>
            </a:r>
          </a:p>
        </p:txBody>
      </p:sp>
      <p:pic>
        <p:nvPicPr>
          <p:cNvPr id="207876" name="Picture 4" descr="C:\Documents and Settings\Office\Desktop\المحاضرة مدحت\صور حروب الجيل الرابع\imag باتاes.jpeg"/>
          <p:cNvPicPr>
            <a:picLocks noChangeAspect="1" noChangeArrowheads="1"/>
          </p:cNvPicPr>
          <p:nvPr/>
        </p:nvPicPr>
        <p:blipFill>
          <a:blip r:embed="rId6"/>
          <a:srcRect/>
          <a:stretch>
            <a:fillRect/>
          </a:stretch>
        </p:blipFill>
        <p:spPr bwMode="auto">
          <a:xfrm>
            <a:off x="244763" y="1859281"/>
            <a:ext cx="4159597" cy="2171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7877" name="Picture 5" descr="C:\Documents and Settings\Office\Desktop\المحاضرة مدحت\صور حروب الجيل الرابع\imagلببلes.jpeg"/>
          <p:cNvPicPr>
            <a:picLocks noChangeAspect="1" noChangeArrowheads="1"/>
          </p:cNvPicPr>
          <p:nvPr/>
        </p:nvPicPr>
        <p:blipFill>
          <a:blip r:embed="rId7"/>
          <a:srcRect/>
          <a:stretch>
            <a:fillRect/>
          </a:stretch>
        </p:blipFill>
        <p:spPr bwMode="auto">
          <a:xfrm>
            <a:off x="244763" y="4214818"/>
            <a:ext cx="4184361"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2571736" y="943910"/>
            <a:ext cx="400052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أساليب وأدوات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97332"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AutoShape 2"/>
          <p:cNvSpPr>
            <a:spLocks noChangeArrowheads="1"/>
          </p:cNvSpPr>
          <p:nvPr/>
        </p:nvSpPr>
        <p:spPr bwMode="auto">
          <a:xfrm>
            <a:off x="4572000" y="4214818"/>
            <a:ext cx="4354680" cy="2540053"/>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700"/>
              </a:lnSpc>
            </a:pPr>
            <a:r>
              <a:rPr lang="ar-EG" sz="2400" b="1" dirty="0" smtClean="0">
                <a:solidFill>
                  <a:schemeClr val="bg1"/>
                </a:solidFill>
                <a:latin typeface="Calibri"/>
              </a:rPr>
              <a:t>تطوير التكتيكات لإختراق وتجنيد التنظيمات </a:t>
            </a:r>
            <a:r>
              <a:rPr lang="ar-EG" sz="2400" b="1" dirty="0" smtClean="0">
                <a:solidFill>
                  <a:srgbClr val="FFFF00"/>
                </a:solidFill>
                <a:latin typeface="Calibri"/>
              </a:rPr>
              <a:t>التي تأخذ الطابع المتطرف </a:t>
            </a:r>
            <a:br>
              <a:rPr lang="ar-EG" sz="2400" b="1" dirty="0" smtClean="0">
                <a:solidFill>
                  <a:srgbClr val="FFFF00"/>
                </a:solidFill>
                <a:latin typeface="Calibri"/>
              </a:rPr>
            </a:br>
            <a:r>
              <a:rPr lang="ar-EG" sz="2400" b="1" dirty="0" smtClean="0">
                <a:solidFill>
                  <a:schemeClr val="bg1"/>
                </a:solidFill>
                <a:latin typeface="Calibri"/>
              </a:rPr>
              <a:t>داخل الدولة المستهدفة </a:t>
            </a:r>
            <a:r>
              <a:rPr lang="ar-EG" sz="2400" b="1" dirty="0" smtClean="0">
                <a:solidFill>
                  <a:srgbClr val="FF0000"/>
                </a:solidFill>
                <a:latin typeface="Calibri"/>
              </a:rPr>
              <a:t>وإستخدام مرتزقة مدربين </a:t>
            </a:r>
            <a:r>
              <a:rPr lang="ar-EG" sz="2400" b="1" dirty="0" smtClean="0">
                <a:solidFill>
                  <a:schemeClr val="bg1"/>
                </a:solidFill>
                <a:latin typeface="Calibri"/>
              </a:rPr>
              <a:t>لتحقيق مخططاتهم </a:t>
            </a:r>
            <a:br>
              <a:rPr lang="ar-EG" sz="2400" b="1" dirty="0" smtClean="0">
                <a:solidFill>
                  <a:schemeClr val="bg1"/>
                </a:solidFill>
                <a:latin typeface="Calibri"/>
              </a:rPr>
            </a:br>
            <a:r>
              <a:rPr lang="ar-EG" sz="2400" b="1" dirty="0" smtClean="0">
                <a:solidFill>
                  <a:schemeClr val="bg1"/>
                </a:solidFill>
                <a:latin typeface="Calibri"/>
              </a:rPr>
              <a:t>في الدول المستهدفة .</a:t>
            </a:r>
          </a:p>
        </p:txBody>
      </p:sp>
      <p:sp>
        <p:nvSpPr>
          <p:cNvPr id="14" name="AutoShape 2"/>
          <p:cNvSpPr>
            <a:spLocks noChangeArrowheads="1"/>
          </p:cNvSpPr>
          <p:nvPr/>
        </p:nvSpPr>
        <p:spPr bwMode="auto">
          <a:xfrm>
            <a:off x="4575038" y="1679275"/>
            <a:ext cx="4354680" cy="237906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rgbClr val="FF0000"/>
                </a:solidFill>
                <a:latin typeface="Calibri"/>
              </a:rPr>
              <a:t>التمرد  للأقليات العرقية أو الدينية </a:t>
            </a:r>
            <a:r>
              <a:rPr lang="ar-EG" sz="2400" b="1" dirty="0" smtClean="0">
                <a:solidFill>
                  <a:schemeClr val="bg1"/>
                </a:solidFill>
                <a:latin typeface="Calibri"/>
              </a:rPr>
              <a:t>وضرب طبقات المجتمع بعضها البعض</a:t>
            </a:r>
            <a:br>
              <a:rPr lang="ar-EG" sz="2400" b="1" dirty="0" smtClean="0">
                <a:solidFill>
                  <a:schemeClr val="bg1"/>
                </a:solidFill>
                <a:latin typeface="Calibri"/>
              </a:rPr>
            </a:br>
            <a:r>
              <a:rPr lang="ar-EG" sz="2400" b="1" dirty="0" smtClean="0">
                <a:solidFill>
                  <a:schemeClr val="bg1"/>
                </a:solidFill>
                <a:latin typeface="Calibri"/>
              </a:rPr>
              <a:t>( </a:t>
            </a:r>
            <a:r>
              <a:rPr lang="ar-EG" sz="2400" b="1" dirty="0" smtClean="0">
                <a:solidFill>
                  <a:srgbClr val="FFFF00"/>
                </a:solidFill>
                <a:latin typeface="Calibri"/>
              </a:rPr>
              <a:t>الشيعة والسنة والاكراد بالعراق – المسلمين والمسيحيين بمصر</a:t>
            </a:r>
            <a:r>
              <a:rPr lang="ar-EG" sz="2400" b="1" dirty="0" smtClean="0">
                <a:solidFill>
                  <a:schemeClr val="bg1"/>
                </a:solidFill>
                <a:latin typeface="Calibri"/>
              </a:rPr>
              <a:t>) .</a:t>
            </a:r>
          </a:p>
        </p:txBody>
      </p:sp>
      <p:pic>
        <p:nvPicPr>
          <p:cNvPr id="97283" name="Picture 3" descr="C:\Documents and Settings\Office\Desktop\المحاضرة مدحت\صور حروب الجيل الرابع\indexلل.jpeg"/>
          <p:cNvPicPr>
            <a:picLocks noChangeAspect="1" noChangeArrowheads="1"/>
          </p:cNvPicPr>
          <p:nvPr/>
        </p:nvPicPr>
        <p:blipFill>
          <a:blip r:embed="rId6"/>
          <a:srcRect/>
          <a:stretch>
            <a:fillRect/>
          </a:stretch>
        </p:blipFill>
        <p:spPr bwMode="auto">
          <a:xfrm>
            <a:off x="214283" y="1714488"/>
            <a:ext cx="4143404" cy="2357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descr="C:\Documents and Settings\Office\Desktop\المحاضرة مدحت\صور حروب الجيل الرابع\indexااااا.jpeg"/>
          <p:cNvPicPr>
            <a:picLocks noChangeAspect="1" noChangeArrowheads="1"/>
          </p:cNvPicPr>
          <p:nvPr/>
        </p:nvPicPr>
        <p:blipFill>
          <a:blip r:embed="rId7"/>
          <a:srcRect/>
          <a:stretch>
            <a:fillRect/>
          </a:stretch>
        </p:blipFill>
        <p:spPr bwMode="auto">
          <a:xfrm>
            <a:off x="214282" y="4286256"/>
            <a:ext cx="4150177"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2636912"/>
            <a:ext cx="6698263" cy="2506600"/>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a:t>
            </a:r>
          </a:p>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و الربيع العربى</a:t>
            </a:r>
          </a:p>
        </p:txBody>
      </p:sp>
      <p:graphicFrame>
        <p:nvGraphicFramePr>
          <p:cNvPr id="8" name="Object 2"/>
          <p:cNvGraphicFramePr>
            <a:graphicFrameLocks noChangeAspect="1"/>
          </p:cNvGraphicFramePr>
          <p:nvPr>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277560" name="Clip" r:id="rId5" imgW="2000000" imgH="1371429" progId="">
                  <p:embed/>
                </p:oleObj>
              </mc:Choice>
              <mc:Fallback>
                <p:oleObj name="Clip" r:id="rId5" imgW="2000000" imgH="1371429" progId="">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277561" name="Clip" r:id="rId7" imgW="2000000" imgH="1371429" progId="">
                  <p:embed/>
                </p:oleObj>
              </mc:Choice>
              <mc:Fallback>
                <p:oleObj name="Clip" r:id="rId7" imgW="2000000" imgH="1371429" progId="">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0" y="933681"/>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237968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220072" y="791553"/>
            <a:ext cx="3738716" cy="468213"/>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حروب الجيل الرابع و"الربيع العربي"</a:t>
            </a:r>
          </a:p>
        </p:txBody>
      </p:sp>
      <p:sp>
        <p:nvSpPr>
          <p:cNvPr id="6" name="AutoShape 2"/>
          <p:cNvSpPr>
            <a:spLocks noChangeArrowheads="1"/>
          </p:cNvSpPr>
          <p:nvPr/>
        </p:nvSpPr>
        <p:spPr bwMode="auto">
          <a:xfrm>
            <a:off x="4283968" y="1548516"/>
            <a:ext cx="4674820" cy="511777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b="1" dirty="0">
                <a:solidFill>
                  <a:srgbClr val="FFFFFF"/>
                </a:solidFill>
                <a:cs typeface="PT Bold Heading" pitchFamily="2" charset="-78"/>
              </a:rPr>
              <a:t>ثمة جدل بحثي واسع يدور حالياً وتتناثر دلائله ومحوره الأساسي هو: </a:t>
            </a:r>
            <a:r>
              <a:rPr lang="ar-EG" sz="2000" b="1" dirty="0">
                <a:solidFill>
                  <a:srgbClr val="FFFF00"/>
                </a:solidFill>
                <a:cs typeface="PT Bold Heading" pitchFamily="2" charset="-78"/>
              </a:rPr>
              <a:t>هل يمكن اعتبار الأحداث والتغييرات </a:t>
            </a:r>
            <a:r>
              <a:rPr lang="ar-EG" sz="2000" b="1" dirty="0">
                <a:solidFill>
                  <a:schemeClr val="bg1"/>
                </a:solidFill>
                <a:cs typeface="PT Bold Heading" pitchFamily="2" charset="-78"/>
              </a:rPr>
              <a:t>التي شهدتها بعض الدول العربية في السنوات الأخيرة والتي اصطلح على تسميتها مجازاً</a:t>
            </a:r>
            <a:r>
              <a:rPr lang="ar-EG" sz="2000" b="1" dirty="0">
                <a:solidFill>
                  <a:srgbClr val="FFFF00"/>
                </a:solidFill>
                <a:cs typeface="PT Bold Heading" pitchFamily="2" charset="-78"/>
              </a:rPr>
              <a:t> </a:t>
            </a:r>
            <a:r>
              <a:rPr lang="ar-EG" sz="2000" b="1" dirty="0">
                <a:solidFill>
                  <a:srgbClr val="FF0000"/>
                </a:solidFill>
                <a:cs typeface="PT Bold Heading" pitchFamily="2" charset="-78"/>
              </a:rPr>
              <a:t>"الربيع </a:t>
            </a:r>
            <a:r>
              <a:rPr lang="ar-EG" sz="2000" b="1" dirty="0" smtClean="0">
                <a:solidFill>
                  <a:srgbClr val="FF0000"/>
                </a:solidFill>
                <a:cs typeface="PT Bold Heading" pitchFamily="2" charset="-78"/>
              </a:rPr>
              <a:t>العربي»</a:t>
            </a:r>
            <a:r>
              <a:rPr lang="ar-EG" sz="2000" b="1" dirty="0">
                <a:solidFill>
                  <a:srgbClr val="FFFFFF"/>
                </a:solidFill>
                <a:cs typeface="PT Bold Heading" pitchFamily="2" charset="-78"/>
              </a:rPr>
              <a:t> أحد تجليات </a:t>
            </a:r>
            <a:r>
              <a:rPr lang="ar-EG" sz="2000" b="1" dirty="0">
                <a:solidFill>
                  <a:srgbClr val="FFFF00"/>
                </a:solidFill>
                <a:cs typeface="PT Bold Heading" pitchFamily="2" charset="-78"/>
              </a:rPr>
              <a:t>حروب الجيل الرابع </a:t>
            </a:r>
            <a:r>
              <a:rPr lang="ar-EG" sz="2000" b="1" dirty="0">
                <a:solidFill>
                  <a:srgbClr val="FFFFFF"/>
                </a:solidFill>
                <a:cs typeface="PT Bold Heading" pitchFamily="2" charset="-78"/>
              </a:rPr>
              <a:t>من حيث كونها أحدثت تغييراً في الأنظمة من الداخل وتطبيقاً للأفكار </a:t>
            </a:r>
            <a:r>
              <a:rPr lang="ar-EG" sz="2000" b="1" dirty="0" smtClean="0">
                <a:solidFill>
                  <a:srgbClr val="FFFFFF"/>
                </a:solidFill>
                <a:cs typeface="PT Bold Heading" pitchFamily="2" charset="-78"/>
              </a:rPr>
              <a:t>السياسية الغربية التي ظهرت </a:t>
            </a:r>
            <a:r>
              <a:rPr lang="ar-EG" sz="2000" b="1" dirty="0">
                <a:solidFill>
                  <a:srgbClr val="FFFFFF"/>
                </a:solidFill>
                <a:cs typeface="PT Bold Heading" pitchFamily="2" charset="-78"/>
              </a:rPr>
              <a:t>منذ </a:t>
            </a:r>
            <a:r>
              <a:rPr lang="ar-EG" sz="2000" b="1" dirty="0">
                <a:solidFill>
                  <a:srgbClr val="FFFF00"/>
                </a:solidFill>
                <a:cs typeface="PT Bold Heading" pitchFamily="2" charset="-78"/>
              </a:rPr>
              <a:t>حرب العراق </a:t>
            </a:r>
            <a:r>
              <a:rPr lang="ar-EG" sz="2000" b="1" dirty="0">
                <a:solidFill>
                  <a:srgbClr val="FFFFFF"/>
                </a:solidFill>
                <a:cs typeface="PT Bold Heading" pitchFamily="2" charset="-78"/>
              </a:rPr>
              <a:t>حول </a:t>
            </a:r>
            <a:r>
              <a:rPr lang="ar-EG" sz="2000" b="1" dirty="0">
                <a:solidFill>
                  <a:srgbClr val="FFFF00"/>
                </a:solidFill>
                <a:cs typeface="PT Bold Heading" pitchFamily="2" charset="-78"/>
              </a:rPr>
              <a:t>الشرق الأوسط الكبير </a:t>
            </a:r>
            <a:r>
              <a:rPr lang="ar-EG" sz="2000" b="1" dirty="0">
                <a:solidFill>
                  <a:srgbClr val="FFFFFF"/>
                </a:solidFill>
                <a:cs typeface="PT Bold Heading" pitchFamily="2" charset="-78"/>
              </a:rPr>
              <a:t>ثم </a:t>
            </a:r>
            <a:r>
              <a:rPr lang="ar-EG" sz="2000" b="1" dirty="0">
                <a:solidFill>
                  <a:srgbClr val="FFFF00"/>
                </a:solidFill>
                <a:cs typeface="PT Bold Heading" pitchFamily="2" charset="-78"/>
              </a:rPr>
              <a:t>الجديد</a:t>
            </a:r>
            <a:r>
              <a:rPr lang="ar-EG" sz="2000" b="1" dirty="0" smtClean="0">
                <a:solidFill>
                  <a:srgbClr val="FFFFFF"/>
                </a:solidFill>
                <a:cs typeface="PT Bold Heading" pitchFamily="2" charset="-78"/>
              </a:rPr>
              <a:t>؟</a:t>
            </a:r>
            <a:endParaRPr lang="ar-EG" sz="2000" b="1" dirty="0">
              <a:solidFill>
                <a:srgbClr val="FFFF00"/>
              </a:solidFill>
              <a:cs typeface="PT Bold Heading"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5448"/>
            <a:ext cx="4211960" cy="5312551"/>
          </a:xfrm>
          <a:prstGeom prst="rect">
            <a:avLst/>
          </a:prstGeom>
        </p:spPr>
      </p:pic>
    </p:spTree>
    <p:extLst>
      <p:ext uri="{BB962C8B-B14F-4D97-AF65-F5344CB8AC3E}">
        <p14:creationId xmlns:p14="http://schemas.microsoft.com/office/powerpoint/2010/main" val="217142064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292080" y="804148"/>
            <a:ext cx="3666708" cy="468213"/>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حروب الجيل الرابع و"الربيع العربي"</a:t>
            </a:r>
          </a:p>
        </p:txBody>
      </p:sp>
      <p:sp>
        <p:nvSpPr>
          <p:cNvPr id="6" name="AutoShape 2"/>
          <p:cNvSpPr>
            <a:spLocks noChangeArrowheads="1"/>
          </p:cNvSpPr>
          <p:nvPr/>
        </p:nvSpPr>
        <p:spPr bwMode="auto">
          <a:xfrm>
            <a:off x="4644008" y="1688594"/>
            <a:ext cx="4392488" cy="240470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a:solidFill>
                  <a:srgbClr val="FFFFFF"/>
                </a:solidFill>
                <a:cs typeface="PT Bold Heading" pitchFamily="2" charset="-78"/>
              </a:rPr>
              <a:t>إن ما عرف إعلامياً </a:t>
            </a:r>
            <a:r>
              <a:rPr lang="ar-EG" dirty="0">
                <a:solidFill>
                  <a:srgbClr val="FFFF00"/>
                </a:solidFill>
                <a:cs typeface="PT Bold Heading" pitchFamily="2" charset="-78"/>
              </a:rPr>
              <a:t>بالربيع العربي </a:t>
            </a:r>
            <a:r>
              <a:rPr lang="ar-EG" dirty="0">
                <a:solidFill>
                  <a:srgbClr val="FFFFFF"/>
                </a:solidFill>
                <a:cs typeface="PT Bold Heading" pitchFamily="2" charset="-78"/>
              </a:rPr>
              <a:t>قد تعثر تماماً، بل انتقل ليصبح </a:t>
            </a:r>
            <a:r>
              <a:rPr lang="ar-EG" dirty="0">
                <a:solidFill>
                  <a:srgbClr val="FF0000"/>
                </a:solidFill>
                <a:cs typeface="PT Bold Heading" pitchFamily="2" charset="-78"/>
              </a:rPr>
              <a:t>خريفا</a:t>
            </a:r>
            <a:r>
              <a:rPr lang="ar-EG" dirty="0">
                <a:solidFill>
                  <a:srgbClr val="FFFFFF"/>
                </a:solidFill>
                <a:cs typeface="PT Bold Heading" pitchFamily="2" charset="-78"/>
              </a:rPr>
              <a:t>ً </a:t>
            </a:r>
            <a:r>
              <a:rPr lang="ar-EG" dirty="0">
                <a:solidFill>
                  <a:srgbClr val="FF0000"/>
                </a:solidFill>
                <a:cs typeface="PT Bold Heading" pitchFamily="2" charset="-78"/>
              </a:rPr>
              <a:t>عاصفاً هادراً </a:t>
            </a:r>
            <a:r>
              <a:rPr lang="ar-EG" dirty="0" smtClean="0">
                <a:solidFill>
                  <a:srgbClr val="FFFFFF"/>
                </a:solidFill>
                <a:cs typeface="PT Bold Heading" pitchFamily="2" charset="-78"/>
              </a:rPr>
              <a:t>في </a:t>
            </a:r>
            <a:r>
              <a:rPr lang="ar-EG" dirty="0">
                <a:solidFill>
                  <a:srgbClr val="FFFFFF"/>
                </a:solidFill>
                <a:cs typeface="PT Bold Heading" pitchFamily="2" charset="-78"/>
              </a:rPr>
              <a:t>بعض الدول تاركاً الدول التي خاضته أو عانت منه أو انزلقت إليه في خضم حروب وصراعات تنوعت بين الطائفي والقبلي والسياسي وهنا تداعت إلى الأذهان </a:t>
            </a:r>
            <a:r>
              <a:rPr lang="ar-EG" dirty="0" smtClean="0">
                <a:solidFill>
                  <a:srgbClr val="FFFFFF"/>
                </a:solidFill>
                <a:cs typeface="PT Bold Heading" pitchFamily="2" charset="-78"/>
              </a:rPr>
              <a:t>نظرية</a:t>
            </a:r>
            <a:r>
              <a:rPr lang="ar-EG" dirty="0">
                <a:solidFill>
                  <a:srgbClr val="FFFF00"/>
                </a:solidFill>
                <a:cs typeface="PT Bold Heading" pitchFamily="2" charset="-78"/>
              </a:rPr>
              <a:t> الفوضى الخلاقة</a:t>
            </a:r>
            <a:r>
              <a:rPr lang="ar-EG" dirty="0" smtClean="0">
                <a:solidFill>
                  <a:srgbClr val="FFFFFF"/>
                </a:solidFill>
                <a:cs typeface="PT Bold Heading" pitchFamily="2" charset="-78"/>
              </a:rPr>
              <a:t>.</a:t>
            </a:r>
            <a:endParaRPr lang="ar-EG" dirty="0">
              <a:solidFill>
                <a:srgbClr val="FFFFFF"/>
              </a:solidFill>
              <a:cs typeface="PT Bold Heading" pitchFamily="2" charset="-78"/>
            </a:endParaRPr>
          </a:p>
        </p:txBody>
      </p:sp>
      <p:sp>
        <p:nvSpPr>
          <p:cNvPr id="7" name="AutoShape 2"/>
          <p:cNvSpPr>
            <a:spLocks noChangeArrowheads="1"/>
          </p:cNvSpPr>
          <p:nvPr/>
        </p:nvSpPr>
        <p:spPr bwMode="auto">
          <a:xfrm>
            <a:off x="4681246" y="4244741"/>
            <a:ext cx="4355250" cy="240470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smtClean="0">
                <a:solidFill>
                  <a:srgbClr val="FFFFFF"/>
                </a:solidFill>
                <a:cs typeface="PT Bold Heading" pitchFamily="2" charset="-78"/>
              </a:rPr>
              <a:t>تلك النظرية التي أطلقتها وزيرة الخارجية الأمريكية السابقة </a:t>
            </a:r>
            <a:r>
              <a:rPr lang="ar-EG" dirty="0" smtClean="0">
                <a:solidFill>
                  <a:srgbClr val="FF0000"/>
                </a:solidFill>
                <a:cs typeface="PT Bold Heading" pitchFamily="2" charset="-78"/>
              </a:rPr>
              <a:t>كونداليزا رايس</a:t>
            </a:r>
            <a:r>
              <a:rPr lang="ar-EG" dirty="0" smtClean="0">
                <a:solidFill>
                  <a:srgbClr val="FFFFFF"/>
                </a:solidFill>
                <a:cs typeface="PT Bold Heading" pitchFamily="2" charset="-78"/>
              </a:rPr>
              <a:t> ثم تم تداولها على نطاق واسع في أعقاب الغزو الأمريكي للعراق عام </a:t>
            </a:r>
            <a:r>
              <a:rPr lang="ar-EG" dirty="0" smtClean="0">
                <a:solidFill>
                  <a:srgbClr val="FFFF00"/>
                </a:solidFill>
                <a:cs typeface="PT Bold Heading" pitchFamily="2" charset="-78"/>
              </a:rPr>
              <a:t>2003</a:t>
            </a:r>
            <a:r>
              <a:rPr lang="ar-EG" dirty="0" smtClean="0">
                <a:solidFill>
                  <a:srgbClr val="FFFFFF"/>
                </a:solidFill>
                <a:cs typeface="PT Bold Heading" pitchFamily="2" charset="-78"/>
              </a:rPr>
              <a:t>، حيث رأت الإدارة الأمريكية آنذاك أن </a:t>
            </a:r>
            <a:r>
              <a:rPr lang="ar-EG" dirty="0" smtClean="0">
                <a:solidFill>
                  <a:srgbClr val="FFFF00"/>
                </a:solidFill>
                <a:cs typeface="PT Bold Heading" pitchFamily="2" charset="-78"/>
              </a:rPr>
              <a:t>"الشرق الأوسط الجديد" </a:t>
            </a:r>
            <a:r>
              <a:rPr lang="ar-EG" dirty="0" smtClean="0">
                <a:solidFill>
                  <a:srgbClr val="FFFFFF"/>
                </a:solidFill>
                <a:cs typeface="PT Bold Heading" pitchFamily="2" charset="-78"/>
              </a:rPr>
              <a:t>الذي تحلم به يمكن أن يولد من رحم تلك الحرب.</a:t>
            </a:r>
            <a:endParaRPr lang="ar-EG" dirty="0">
              <a:solidFill>
                <a:srgbClr val="FFFFFF"/>
              </a:solidFill>
              <a:cs typeface="PT Bold Heading" pitchFamily="2" charset="-78"/>
            </a:endParaRPr>
          </a:p>
        </p:txBody>
      </p:sp>
      <p:grpSp>
        <p:nvGrpSpPr>
          <p:cNvPr id="9" name="Group 20"/>
          <p:cNvGrpSpPr>
            <a:grpSpLocks/>
          </p:cNvGrpSpPr>
          <p:nvPr/>
        </p:nvGrpSpPr>
        <p:grpSpPr bwMode="auto">
          <a:xfrm>
            <a:off x="35496" y="4244740"/>
            <a:ext cx="4392488" cy="2613259"/>
            <a:chOff x="886125" y="1587631"/>
            <a:chExt cx="7222248" cy="3478647"/>
          </a:xfrm>
        </p:grpSpPr>
        <p:grpSp>
          <p:nvGrpSpPr>
            <p:cNvPr id="10" name="مجموعة 17"/>
            <p:cNvGrpSpPr>
              <a:grpSpLocks/>
            </p:cNvGrpSpPr>
            <p:nvPr/>
          </p:nvGrpSpPr>
          <p:grpSpPr bwMode="auto">
            <a:xfrm>
              <a:off x="886125" y="1587631"/>
              <a:ext cx="7222250" cy="3478647"/>
              <a:chOff x="886433" y="1587838"/>
              <a:chExt cx="7221932" cy="3477851"/>
            </a:xfrm>
          </p:grpSpPr>
          <p:pic>
            <p:nvPicPr>
              <p:cNvPr id="13" name="Picture 1" descr="صورة4"/>
              <p:cNvPicPr>
                <a:picLocks noChangeAspect="1" noChangeArrowheads="1"/>
              </p:cNvPicPr>
              <p:nvPr/>
            </p:nvPicPr>
            <p:blipFill>
              <a:blip r:embed="rId3" cstate="print"/>
              <a:srcRect/>
              <a:stretch>
                <a:fillRect/>
              </a:stretch>
            </p:blipFill>
            <p:spPr bwMode="auto">
              <a:xfrm>
                <a:off x="1010297" y="1587838"/>
                <a:ext cx="7086601" cy="3471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dk1"/>
              </a:lnRef>
              <a:fillRef idx="1">
                <a:schemeClr val="lt1"/>
              </a:fillRef>
              <a:effectRef idx="0">
                <a:schemeClr val="dk1"/>
              </a:effectRef>
              <a:fontRef idx="minor">
                <a:schemeClr val="dk1"/>
              </a:fontRef>
            </p:style>
          </p:pic>
          <p:sp>
            <p:nvSpPr>
              <p:cNvPr id="14" name="TextBox 6"/>
              <p:cNvSpPr txBox="1">
                <a:spLocks noChangeArrowheads="1"/>
              </p:cNvSpPr>
              <p:nvPr/>
            </p:nvSpPr>
            <p:spPr bwMode="auto">
              <a:xfrm>
                <a:off x="5334000" y="3962065"/>
                <a:ext cx="838200" cy="30777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400" b="1">
                    <a:solidFill>
                      <a:schemeClr val="bg1"/>
                    </a:solidFill>
                  </a:rPr>
                  <a:t>الصومال</a:t>
                </a:r>
                <a:endParaRPr lang="en-US" sz="1400" b="1">
                  <a:solidFill>
                    <a:schemeClr val="bg1"/>
                  </a:solidFill>
                </a:endParaRPr>
              </a:p>
            </p:txBody>
          </p:sp>
          <p:sp>
            <p:nvSpPr>
              <p:cNvPr id="15" name="TextBox 8"/>
              <p:cNvSpPr txBox="1">
                <a:spLocks noChangeArrowheads="1"/>
              </p:cNvSpPr>
              <p:nvPr/>
            </p:nvSpPr>
            <p:spPr bwMode="auto">
              <a:xfrm>
                <a:off x="4991318" y="3883598"/>
                <a:ext cx="533400" cy="23083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900" b="1"/>
                  <a:t>جيبوتى</a:t>
                </a:r>
                <a:endParaRPr lang="en-US" sz="900" b="1"/>
              </a:p>
            </p:txBody>
          </p:sp>
          <p:sp>
            <p:nvSpPr>
              <p:cNvPr id="16" name="TextBox 9"/>
              <p:cNvSpPr txBox="1">
                <a:spLocks noChangeArrowheads="1"/>
              </p:cNvSpPr>
              <p:nvPr/>
            </p:nvSpPr>
            <p:spPr bwMode="auto">
              <a:xfrm>
                <a:off x="952500" y="3378608"/>
                <a:ext cx="838200" cy="25695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400" b="1" dirty="0">
                    <a:solidFill>
                      <a:schemeClr val="tx1"/>
                    </a:solidFill>
                  </a:rPr>
                  <a:t>موريتانيا</a:t>
                </a:r>
                <a:endParaRPr lang="en-US" sz="1400" b="1" dirty="0">
                  <a:solidFill>
                    <a:schemeClr val="tx1"/>
                  </a:solidFill>
                </a:endParaRPr>
              </a:p>
            </p:txBody>
          </p:sp>
          <p:sp>
            <p:nvSpPr>
              <p:cNvPr id="17" name="TextBox 10"/>
              <p:cNvSpPr txBox="1">
                <a:spLocks noChangeArrowheads="1"/>
              </p:cNvSpPr>
              <p:nvPr/>
            </p:nvSpPr>
            <p:spPr bwMode="auto">
              <a:xfrm>
                <a:off x="5676900" y="2913087"/>
                <a:ext cx="533400" cy="276999"/>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200" b="1">
                    <a:solidFill>
                      <a:schemeClr val="bg1"/>
                    </a:solidFill>
                  </a:rPr>
                  <a:t>قطر</a:t>
                </a:r>
                <a:endParaRPr lang="en-US" sz="1200" b="1">
                  <a:solidFill>
                    <a:schemeClr val="bg1"/>
                  </a:solidFill>
                </a:endParaRPr>
              </a:p>
            </p:txBody>
          </p:sp>
          <p:sp>
            <p:nvSpPr>
              <p:cNvPr id="18" name="TextBox 11"/>
              <p:cNvSpPr txBox="1">
                <a:spLocks noChangeArrowheads="1"/>
              </p:cNvSpPr>
              <p:nvPr/>
            </p:nvSpPr>
            <p:spPr bwMode="auto">
              <a:xfrm>
                <a:off x="6057900" y="3001220"/>
                <a:ext cx="609600" cy="276999"/>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200" b="1">
                    <a:solidFill>
                      <a:schemeClr val="bg1"/>
                    </a:solidFill>
                  </a:rPr>
                  <a:t>الإمارات</a:t>
                </a:r>
                <a:endParaRPr lang="en-US" sz="1200" b="1">
                  <a:solidFill>
                    <a:schemeClr val="bg1"/>
                  </a:solidFill>
                </a:endParaRPr>
              </a:p>
            </p:txBody>
          </p:sp>
          <p:sp>
            <p:nvSpPr>
              <p:cNvPr id="19" name="TextBox 12"/>
              <p:cNvSpPr txBox="1">
                <a:spLocks noChangeArrowheads="1"/>
              </p:cNvSpPr>
              <p:nvPr/>
            </p:nvSpPr>
            <p:spPr bwMode="auto">
              <a:xfrm>
                <a:off x="5524500" y="2621572"/>
                <a:ext cx="533400" cy="26161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100" b="1">
                    <a:solidFill>
                      <a:schemeClr val="bg1"/>
                    </a:solidFill>
                  </a:rPr>
                  <a:t>الكويت</a:t>
                </a:r>
                <a:endParaRPr lang="en-US" sz="1100" b="1">
                  <a:solidFill>
                    <a:schemeClr val="bg1"/>
                  </a:solidFill>
                </a:endParaRPr>
              </a:p>
            </p:txBody>
          </p:sp>
          <p:sp>
            <p:nvSpPr>
              <p:cNvPr id="20" name="TextBox 13"/>
              <p:cNvSpPr txBox="1">
                <a:spLocks noChangeArrowheads="1"/>
              </p:cNvSpPr>
              <p:nvPr/>
            </p:nvSpPr>
            <p:spPr bwMode="auto">
              <a:xfrm>
                <a:off x="5448300" y="2784278"/>
                <a:ext cx="685800" cy="231256"/>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200" b="1">
                    <a:solidFill>
                      <a:schemeClr val="tx1"/>
                    </a:solidFill>
                  </a:rPr>
                  <a:t>البحرين</a:t>
                </a:r>
                <a:endParaRPr lang="en-US" sz="1200" b="1">
                  <a:solidFill>
                    <a:schemeClr val="tx1"/>
                  </a:solidFill>
                </a:endParaRPr>
              </a:p>
            </p:txBody>
          </p:sp>
          <p:sp>
            <p:nvSpPr>
              <p:cNvPr id="21" name="TextBox 14"/>
              <p:cNvSpPr txBox="1">
                <a:spLocks noChangeArrowheads="1"/>
              </p:cNvSpPr>
              <p:nvPr/>
            </p:nvSpPr>
            <p:spPr bwMode="auto">
              <a:xfrm>
                <a:off x="6896276" y="2669316"/>
                <a:ext cx="609586" cy="21840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100" b="1" dirty="0">
                    <a:solidFill>
                      <a:schemeClr val="bg1"/>
                    </a:solidFill>
                  </a:rPr>
                  <a:t>الباكستان</a:t>
                </a:r>
                <a:endParaRPr lang="en-US" sz="1100" b="1" dirty="0">
                  <a:solidFill>
                    <a:schemeClr val="bg1"/>
                  </a:solidFill>
                </a:endParaRPr>
              </a:p>
            </p:txBody>
          </p:sp>
          <p:sp>
            <p:nvSpPr>
              <p:cNvPr id="22" name="TextBox 15"/>
              <p:cNvSpPr txBox="1">
                <a:spLocks noChangeArrowheads="1"/>
              </p:cNvSpPr>
              <p:nvPr/>
            </p:nvSpPr>
            <p:spPr bwMode="auto">
              <a:xfrm>
                <a:off x="4533900" y="1752771"/>
                <a:ext cx="609600" cy="308341"/>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b="1" dirty="0">
                    <a:solidFill>
                      <a:schemeClr val="tx1"/>
                    </a:solidFill>
                  </a:rPr>
                  <a:t>تركيا</a:t>
                </a:r>
                <a:endParaRPr lang="en-US" b="1" dirty="0">
                  <a:solidFill>
                    <a:schemeClr val="tx1"/>
                  </a:solidFill>
                </a:endParaRPr>
              </a:p>
            </p:txBody>
          </p:sp>
          <p:sp>
            <p:nvSpPr>
              <p:cNvPr id="23" name="TextBox 8"/>
              <p:cNvSpPr txBox="1">
                <a:spLocks noChangeArrowheads="1"/>
              </p:cNvSpPr>
              <p:nvPr/>
            </p:nvSpPr>
            <p:spPr bwMode="auto">
              <a:xfrm>
                <a:off x="4915120" y="3581152"/>
                <a:ext cx="533400" cy="246221"/>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rtl="1"/>
                <a:r>
                  <a:rPr lang="ar-EG" sz="1000" b="1"/>
                  <a:t>أريتريا</a:t>
                </a:r>
                <a:endParaRPr lang="en-US" sz="1000" b="1"/>
              </a:p>
            </p:txBody>
          </p:sp>
          <p:sp>
            <p:nvSpPr>
              <p:cNvPr id="24" name="TextBox 8"/>
              <p:cNvSpPr txBox="1">
                <a:spLocks noChangeArrowheads="1"/>
              </p:cNvSpPr>
              <p:nvPr/>
            </p:nvSpPr>
            <p:spPr bwMode="auto">
              <a:xfrm>
                <a:off x="4762724" y="4038248"/>
                <a:ext cx="685800" cy="256951"/>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rtl="1"/>
                <a:r>
                  <a:rPr lang="ar-EG" sz="1400" b="1" dirty="0">
                    <a:solidFill>
                      <a:schemeClr val="bg1"/>
                    </a:solidFill>
                  </a:rPr>
                  <a:t>أثيوبيا</a:t>
                </a:r>
                <a:endParaRPr lang="en-US" sz="1400" b="1" dirty="0">
                  <a:solidFill>
                    <a:schemeClr val="bg1"/>
                  </a:solidFill>
                </a:endParaRPr>
              </a:p>
            </p:txBody>
          </p:sp>
          <p:pic>
            <p:nvPicPr>
              <p:cNvPr id="25" name="Picture 1" descr="صورة4"/>
              <p:cNvPicPr>
                <a:picLocks noChangeAspect="1" noChangeArrowheads="1"/>
              </p:cNvPicPr>
              <p:nvPr/>
            </p:nvPicPr>
            <p:blipFill>
              <a:blip r:embed="rId3" cstate="print"/>
              <a:srcRect/>
              <a:stretch>
                <a:fillRect/>
              </a:stretch>
            </p:blipFill>
            <p:spPr bwMode="auto">
              <a:xfrm>
                <a:off x="1021764" y="1594620"/>
                <a:ext cx="7086601" cy="3471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dk1"/>
              </a:lnRef>
              <a:fillRef idx="1">
                <a:schemeClr val="lt1"/>
              </a:fillRef>
              <a:effectRef idx="0">
                <a:schemeClr val="dk1"/>
              </a:effectRef>
              <a:fontRef idx="minor">
                <a:schemeClr val="dk1"/>
              </a:fontRef>
            </p:style>
          </p:pic>
          <p:sp>
            <p:nvSpPr>
              <p:cNvPr id="26" name="TextBox 6"/>
              <p:cNvSpPr txBox="1">
                <a:spLocks noChangeArrowheads="1"/>
              </p:cNvSpPr>
              <p:nvPr/>
            </p:nvSpPr>
            <p:spPr bwMode="auto">
              <a:xfrm>
                <a:off x="5345468" y="3968847"/>
                <a:ext cx="838200" cy="25695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400" b="1" dirty="0">
                    <a:solidFill>
                      <a:schemeClr val="tx1"/>
                    </a:solidFill>
                  </a:rPr>
                  <a:t>الصومال</a:t>
                </a:r>
                <a:endParaRPr lang="en-US" sz="1400" b="1" dirty="0">
                  <a:solidFill>
                    <a:schemeClr val="tx1"/>
                  </a:solidFill>
                </a:endParaRPr>
              </a:p>
            </p:txBody>
          </p:sp>
          <p:sp>
            <p:nvSpPr>
              <p:cNvPr id="27" name="TextBox 10"/>
              <p:cNvSpPr txBox="1">
                <a:spLocks noChangeArrowheads="1"/>
              </p:cNvSpPr>
              <p:nvPr/>
            </p:nvSpPr>
            <p:spPr bwMode="auto">
              <a:xfrm>
                <a:off x="5688367" y="2919869"/>
                <a:ext cx="533400" cy="23125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200" b="1">
                    <a:solidFill>
                      <a:schemeClr val="tx1"/>
                    </a:solidFill>
                  </a:rPr>
                  <a:t>قطر</a:t>
                </a:r>
                <a:endParaRPr lang="en-US" sz="1200" b="1">
                  <a:solidFill>
                    <a:schemeClr val="tx1"/>
                  </a:solidFill>
                </a:endParaRPr>
              </a:p>
            </p:txBody>
          </p:sp>
          <p:sp>
            <p:nvSpPr>
              <p:cNvPr id="28" name="TextBox 11"/>
              <p:cNvSpPr txBox="1">
                <a:spLocks noChangeArrowheads="1"/>
              </p:cNvSpPr>
              <p:nvPr/>
            </p:nvSpPr>
            <p:spPr bwMode="auto">
              <a:xfrm>
                <a:off x="6069367" y="3008002"/>
                <a:ext cx="609600" cy="23125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200" b="1">
                    <a:solidFill>
                      <a:schemeClr val="tx1"/>
                    </a:solidFill>
                  </a:rPr>
                  <a:t>الإمارات</a:t>
                </a:r>
                <a:endParaRPr lang="en-US" sz="1200" b="1">
                  <a:solidFill>
                    <a:schemeClr val="tx1"/>
                  </a:solidFill>
                </a:endParaRPr>
              </a:p>
            </p:txBody>
          </p:sp>
          <p:sp>
            <p:nvSpPr>
              <p:cNvPr id="29" name="TextBox 12"/>
              <p:cNvSpPr txBox="1">
                <a:spLocks noChangeArrowheads="1"/>
              </p:cNvSpPr>
              <p:nvPr/>
            </p:nvSpPr>
            <p:spPr bwMode="auto">
              <a:xfrm>
                <a:off x="5535967" y="2628354"/>
                <a:ext cx="533400" cy="21840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r" rtl="1"/>
                <a:r>
                  <a:rPr lang="ar-EG" sz="1100" b="1">
                    <a:solidFill>
                      <a:schemeClr val="tx1"/>
                    </a:solidFill>
                  </a:rPr>
                  <a:t>الكويت</a:t>
                </a:r>
                <a:endParaRPr lang="en-US" sz="1100" b="1">
                  <a:solidFill>
                    <a:schemeClr val="tx1"/>
                  </a:solidFill>
                </a:endParaRPr>
              </a:p>
            </p:txBody>
          </p:sp>
          <p:sp>
            <p:nvSpPr>
              <p:cNvPr id="30" name="TextBox 9"/>
              <p:cNvSpPr txBox="1">
                <a:spLocks noChangeArrowheads="1"/>
              </p:cNvSpPr>
              <p:nvPr/>
            </p:nvSpPr>
            <p:spPr bwMode="auto">
              <a:xfrm rot="21406795">
                <a:off x="886433" y="2916822"/>
                <a:ext cx="776872" cy="28666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r" rtl="1">
                  <a:lnSpc>
                    <a:spcPts val="600"/>
                  </a:lnSpc>
                </a:pPr>
                <a:r>
                  <a:rPr lang="ar-EG" sz="1200" b="1" dirty="0">
                    <a:solidFill>
                      <a:schemeClr val="tx1"/>
                    </a:solidFill>
                  </a:rPr>
                  <a:t>الصحراء                                   </a:t>
                </a:r>
              </a:p>
              <a:p>
                <a:pPr algn="r" rtl="1">
                  <a:lnSpc>
                    <a:spcPts val="600"/>
                  </a:lnSpc>
                </a:pPr>
                <a:endParaRPr lang="ar-EG" sz="1200" b="1" dirty="0">
                  <a:solidFill>
                    <a:schemeClr val="tx1"/>
                  </a:solidFill>
                </a:endParaRPr>
              </a:p>
              <a:p>
                <a:pPr algn="r" rtl="1">
                  <a:lnSpc>
                    <a:spcPts val="600"/>
                  </a:lnSpc>
                </a:pPr>
                <a:r>
                  <a:rPr lang="ar-EG" sz="1200" b="1" dirty="0">
                    <a:solidFill>
                      <a:schemeClr val="tx1"/>
                    </a:solidFill>
                  </a:rPr>
                  <a:t>        الغربية</a:t>
                </a:r>
                <a:endParaRPr lang="en-US" sz="1200" b="1" dirty="0">
                  <a:solidFill>
                    <a:schemeClr val="tx1"/>
                  </a:solidFill>
                </a:endParaRPr>
              </a:p>
            </p:txBody>
          </p:sp>
          <p:sp>
            <p:nvSpPr>
              <p:cNvPr id="31" name="TextBox 8"/>
              <p:cNvSpPr txBox="1">
                <a:spLocks noChangeArrowheads="1"/>
              </p:cNvSpPr>
              <p:nvPr/>
            </p:nvSpPr>
            <p:spPr bwMode="auto">
              <a:xfrm>
                <a:off x="4774191" y="4045029"/>
                <a:ext cx="685800" cy="25695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ctr" rtl="1"/>
                <a:r>
                  <a:rPr lang="ar-EG" sz="1400" b="1" dirty="0">
                    <a:solidFill>
                      <a:schemeClr val="tx1"/>
                    </a:solidFill>
                  </a:rPr>
                  <a:t>أثيوبيا</a:t>
                </a:r>
                <a:endParaRPr lang="en-US" sz="1400" b="1" dirty="0">
                  <a:solidFill>
                    <a:schemeClr val="tx1"/>
                  </a:solidFill>
                </a:endParaRPr>
              </a:p>
            </p:txBody>
          </p:sp>
        </p:grpSp>
        <p:sp>
          <p:nvSpPr>
            <p:cNvPr id="11" name="Freeform 10"/>
            <p:cNvSpPr/>
            <p:nvPr/>
          </p:nvSpPr>
          <p:spPr>
            <a:xfrm>
              <a:off x="3962468" y="3886200"/>
              <a:ext cx="1066822" cy="762000"/>
            </a:xfrm>
            <a:custGeom>
              <a:avLst/>
              <a:gdLst>
                <a:gd name="connsiteX0" fmla="*/ 9922 w 688578"/>
                <a:gd name="connsiteY0" fmla="*/ 71834 h 491727"/>
                <a:gd name="connsiteX1" fmla="*/ 98028 w 688578"/>
                <a:gd name="connsiteY1" fmla="*/ 62309 h 491727"/>
                <a:gd name="connsiteX2" fmla="*/ 159941 w 688578"/>
                <a:gd name="connsiteY2" fmla="*/ 38497 h 491727"/>
                <a:gd name="connsiteX3" fmla="*/ 200422 w 688578"/>
                <a:gd name="connsiteY3" fmla="*/ 17065 h 491727"/>
                <a:gd name="connsiteX4" fmla="*/ 214709 w 688578"/>
                <a:gd name="connsiteY4" fmla="*/ 31353 h 491727"/>
                <a:gd name="connsiteX5" fmla="*/ 243284 w 688578"/>
                <a:gd name="connsiteY5" fmla="*/ 57547 h 491727"/>
                <a:gd name="connsiteX6" fmla="*/ 276622 w 688578"/>
                <a:gd name="connsiteY6" fmla="*/ 57547 h 491727"/>
                <a:gd name="connsiteX7" fmla="*/ 336153 w 688578"/>
                <a:gd name="connsiteY7" fmla="*/ 21828 h 491727"/>
                <a:gd name="connsiteX8" fmla="*/ 355203 w 688578"/>
                <a:gd name="connsiteY8" fmla="*/ 57547 h 491727"/>
                <a:gd name="connsiteX9" fmla="*/ 421878 w 688578"/>
                <a:gd name="connsiteY9" fmla="*/ 59928 h 491727"/>
                <a:gd name="connsiteX10" fmla="*/ 438547 w 688578"/>
                <a:gd name="connsiteY10" fmla="*/ 31353 h 491727"/>
                <a:gd name="connsiteX11" fmla="*/ 483791 w 688578"/>
                <a:gd name="connsiteY11" fmla="*/ 7540 h 491727"/>
                <a:gd name="connsiteX12" fmla="*/ 526653 w 688578"/>
                <a:gd name="connsiteY12" fmla="*/ 397 h 491727"/>
                <a:gd name="connsiteX13" fmla="*/ 593328 w 688578"/>
                <a:gd name="connsiteY13" fmla="*/ 9922 h 491727"/>
                <a:gd name="connsiteX14" fmla="*/ 638572 w 688578"/>
                <a:gd name="connsiteY14" fmla="*/ 26590 h 491727"/>
                <a:gd name="connsiteX15" fmla="*/ 586184 w 688578"/>
                <a:gd name="connsiteY15" fmla="*/ 126603 h 491727"/>
                <a:gd name="connsiteX16" fmla="*/ 588566 w 688578"/>
                <a:gd name="connsiteY16" fmla="*/ 186134 h 491727"/>
                <a:gd name="connsiteX17" fmla="*/ 548084 w 688578"/>
                <a:gd name="connsiteY17" fmla="*/ 202803 h 491727"/>
                <a:gd name="connsiteX18" fmla="*/ 529034 w 688578"/>
                <a:gd name="connsiteY18" fmla="*/ 228997 h 491727"/>
                <a:gd name="connsiteX19" fmla="*/ 598091 w 688578"/>
                <a:gd name="connsiteY19" fmla="*/ 279003 h 491727"/>
                <a:gd name="connsiteX20" fmla="*/ 688578 w 688578"/>
                <a:gd name="connsiteY20" fmla="*/ 412353 h 491727"/>
                <a:gd name="connsiteX21" fmla="*/ 598091 w 688578"/>
                <a:gd name="connsiteY21" fmla="*/ 421878 h 491727"/>
                <a:gd name="connsiteX22" fmla="*/ 555228 w 688578"/>
                <a:gd name="connsiteY22" fmla="*/ 483790 h 491727"/>
                <a:gd name="connsiteX23" fmla="*/ 395684 w 688578"/>
                <a:gd name="connsiteY23" fmla="*/ 469503 h 491727"/>
                <a:gd name="connsiteX24" fmla="*/ 348059 w 688578"/>
                <a:gd name="connsiteY24" fmla="*/ 407590 h 491727"/>
                <a:gd name="connsiteX25" fmla="*/ 286147 w 688578"/>
                <a:gd name="connsiteY25" fmla="*/ 424259 h 491727"/>
                <a:gd name="connsiteX26" fmla="*/ 209947 w 688578"/>
                <a:gd name="connsiteY26" fmla="*/ 395684 h 491727"/>
                <a:gd name="connsiteX27" fmla="*/ 212328 w 688578"/>
                <a:gd name="connsiteY27" fmla="*/ 371872 h 491727"/>
                <a:gd name="connsiteX28" fmla="*/ 109934 w 688578"/>
                <a:gd name="connsiteY28" fmla="*/ 233759 h 491727"/>
                <a:gd name="connsiteX29" fmla="*/ 112316 w 688578"/>
                <a:gd name="connsiteY29" fmla="*/ 212328 h 491727"/>
                <a:gd name="connsiteX30" fmla="*/ 38497 w 688578"/>
                <a:gd name="connsiteY30" fmla="*/ 186134 h 491727"/>
                <a:gd name="connsiteX31" fmla="*/ 9922 w 688578"/>
                <a:gd name="connsiteY31" fmla="*/ 71834 h 49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8578" h="491727">
                  <a:moveTo>
                    <a:pt x="9922" y="71834"/>
                  </a:moveTo>
                  <a:cubicBezTo>
                    <a:pt x="19844" y="51196"/>
                    <a:pt x="73025" y="67865"/>
                    <a:pt x="98028" y="62309"/>
                  </a:cubicBezTo>
                  <a:cubicBezTo>
                    <a:pt x="123031" y="56753"/>
                    <a:pt x="142875" y="46038"/>
                    <a:pt x="159941" y="38497"/>
                  </a:cubicBezTo>
                  <a:cubicBezTo>
                    <a:pt x="177007" y="30956"/>
                    <a:pt x="191294" y="18256"/>
                    <a:pt x="200422" y="17065"/>
                  </a:cubicBezTo>
                  <a:cubicBezTo>
                    <a:pt x="209550" y="15874"/>
                    <a:pt x="207565" y="24606"/>
                    <a:pt x="214709" y="31353"/>
                  </a:cubicBezTo>
                  <a:cubicBezTo>
                    <a:pt x="221853" y="38100"/>
                    <a:pt x="232965" y="53181"/>
                    <a:pt x="243284" y="57547"/>
                  </a:cubicBezTo>
                  <a:cubicBezTo>
                    <a:pt x="253603" y="61913"/>
                    <a:pt x="261144" y="63500"/>
                    <a:pt x="276622" y="57547"/>
                  </a:cubicBezTo>
                  <a:cubicBezTo>
                    <a:pt x="292100" y="51594"/>
                    <a:pt x="323056" y="21828"/>
                    <a:pt x="336153" y="21828"/>
                  </a:cubicBezTo>
                  <a:cubicBezTo>
                    <a:pt x="349250" y="21828"/>
                    <a:pt x="340915" y="51197"/>
                    <a:pt x="355203" y="57547"/>
                  </a:cubicBezTo>
                  <a:cubicBezTo>
                    <a:pt x="369491" y="63897"/>
                    <a:pt x="407987" y="64294"/>
                    <a:pt x="421878" y="59928"/>
                  </a:cubicBezTo>
                  <a:cubicBezTo>
                    <a:pt x="435769" y="55562"/>
                    <a:pt x="428228" y="40084"/>
                    <a:pt x="438547" y="31353"/>
                  </a:cubicBezTo>
                  <a:cubicBezTo>
                    <a:pt x="448866" y="22622"/>
                    <a:pt x="469107" y="12699"/>
                    <a:pt x="483791" y="7540"/>
                  </a:cubicBezTo>
                  <a:cubicBezTo>
                    <a:pt x="498475" y="2381"/>
                    <a:pt x="508397" y="0"/>
                    <a:pt x="526653" y="397"/>
                  </a:cubicBezTo>
                  <a:cubicBezTo>
                    <a:pt x="544909" y="794"/>
                    <a:pt x="574675" y="5557"/>
                    <a:pt x="593328" y="9922"/>
                  </a:cubicBezTo>
                  <a:cubicBezTo>
                    <a:pt x="611981" y="14287"/>
                    <a:pt x="639763" y="7143"/>
                    <a:pt x="638572" y="26590"/>
                  </a:cubicBezTo>
                  <a:cubicBezTo>
                    <a:pt x="637381" y="46037"/>
                    <a:pt x="594518" y="100012"/>
                    <a:pt x="586184" y="126603"/>
                  </a:cubicBezTo>
                  <a:cubicBezTo>
                    <a:pt x="577850" y="153194"/>
                    <a:pt x="594916" y="173434"/>
                    <a:pt x="588566" y="186134"/>
                  </a:cubicBezTo>
                  <a:cubicBezTo>
                    <a:pt x="582216" y="198834"/>
                    <a:pt x="558006" y="195659"/>
                    <a:pt x="548084" y="202803"/>
                  </a:cubicBezTo>
                  <a:cubicBezTo>
                    <a:pt x="538162" y="209947"/>
                    <a:pt x="520700" y="216297"/>
                    <a:pt x="529034" y="228997"/>
                  </a:cubicBezTo>
                  <a:cubicBezTo>
                    <a:pt x="537368" y="241697"/>
                    <a:pt x="571500" y="248444"/>
                    <a:pt x="598091" y="279003"/>
                  </a:cubicBezTo>
                  <a:cubicBezTo>
                    <a:pt x="624682" y="309562"/>
                    <a:pt x="688578" y="388541"/>
                    <a:pt x="688578" y="412353"/>
                  </a:cubicBezTo>
                  <a:cubicBezTo>
                    <a:pt x="688578" y="436165"/>
                    <a:pt x="620316" y="409972"/>
                    <a:pt x="598091" y="421878"/>
                  </a:cubicBezTo>
                  <a:cubicBezTo>
                    <a:pt x="575866" y="433784"/>
                    <a:pt x="588962" y="475853"/>
                    <a:pt x="555228" y="483790"/>
                  </a:cubicBezTo>
                  <a:cubicBezTo>
                    <a:pt x="521494" y="491727"/>
                    <a:pt x="430212" y="482203"/>
                    <a:pt x="395684" y="469503"/>
                  </a:cubicBezTo>
                  <a:cubicBezTo>
                    <a:pt x="361156" y="456803"/>
                    <a:pt x="366315" y="415131"/>
                    <a:pt x="348059" y="407590"/>
                  </a:cubicBezTo>
                  <a:cubicBezTo>
                    <a:pt x="329803" y="400049"/>
                    <a:pt x="309166" y="426243"/>
                    <a:pt x="286147" y="424259"/>
                  </a:cubicBezTo>
                  <a:cubicBezTo>
                    <a:pt x="263128" y="422275"/>
                    <a:pt x="222250" y="404415"/>
                    <a:pt x="209947" y="395684"/>
                  </a:cubicBezTo>
                  <a:cubicBezTo>
                    <a:pt x="197644" y="386953"/>
                    <a:pt x="228997" y="398860"/>
                    <a:pt x="212328" y="371872"/>
                  </a:cubicBezTo>
                  <a:cubicBezTo>
                    <a:pt x="195659" y="344885"/>
                    <a:pt x="126603" y="260350"/>
                    <a:pt x="109934" y="233759"/>
                  </a:cubicBezTo>
                  <a:cubicBezTo>
                    <a:pt x="93265" y="207168"/>
                    <a:pt x="124222" y="220265"/>
                    <a:pt x="112316" y="212328"/>
                  </a:cubicBezTo>
                  <a:cubicBezTo>
                    <a:pt x="100410" y="204391"/>
                    <a:pt x="52388" y="203200"/>
                    <a:pt x="38497" y="186134"/>
                  </a:cubicBezTo>
                  <a:cubicBezTo>
                    <a:pt x="24606" y="169068"/>
                    <a:pt x="0" y="92472"/>
                    <a:pt x="9922" y="71834"/>
                  </a:cubicBezTo>
                  <a:close/>
                </a:path>
              </a:pathLst>
            </a:cu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US" b="1" dirty="0"/>
            </a:p>
          </p:txBody>
        </p:sp>
        <p:sp>
          <p:nvSpPr>
            <p:cNvPr id="12" name="TextBox 28"/>
            <p:cNvSpPr txBox="1">
              <a:spLocks noChangeArrowheads="1"/>
            </p:cNvSpPr>
            <p:nvPr/>
          </p:nvSpPr>
          <p:spPr bwMode="auto">
            <a:xfrm>
              <a:off x="4152972" y="3962400"/>
              <a:ext cx="762016" cy="52322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ctr"/>
              <a:r>
                <a:rPr lang="ar-EG" sz="1400" b="1"/>
                <a:t>جنوب </a:t>
              </a:r>
              <a:endParaRPr lang="en-US" sz="1400" b="1"/>
            </a:p>
            <a:p>
              <a:pPr algn="ctr"/>
              <a:r>
                <a:rPr lang="ar-EG" sz="1400" b="1"/>
                <a:t>السودان</a:t>
              </a:r>
              <a:endParaRPr lang="en-US" sz="1400" b="1"/>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7000" y="1687664"/>
            <a:ext cx="4289636" cy="2463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433486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368652" y="724747"/>
            <a:ext cx="3563242" cy="43160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حروب الجيل الرابع و"الربيع العربي"</a:t>
            </a:r>
          </a:p>
        </p:txBody>
      </p:sp>
      <p:sp>
        <p:nvSpPr>
          <p:cNvPr id="6" name="AutoShape 2"/>
          <p:cNvSpPr>
            <a:spLocks noChangeArrowheads="1"/>
          </p:cNvSpPr>
          <p:nvPr/>
        </p:nvSpPr>
        <p:spPr bwMode="auto">
          <a:xfrm>
            <a:off x="4105102" y="1489328"/>
            <a:ext cx="4931394" cy="20116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sz="1400" dirty="0">
                <a:solidFill>
                  <a:srgbClr val="FFFFFF"/>
                </a:solidFill>
                <a:cs typeface="PT Bold Heading" pitchFamily="2" charset="-78"/>
              </a:rPr>
              <a:t>ويربط بعض الباحثين بين تورط جهات غربية في أحداث الربيع العربي من خلال خريطة الدول العربية التي شهدت موجات شعبية من الاحتجاجات التي تكاد تتطابق تماما </a:t>
            </a:r>
            <a:r>
              <a:rPr lang="ar-EG" sz="1400" dirty="0" smtClean="0">
                <a:solidFill>
                  <a:srgbClr val="FFFFFF"/>
                </a:solidFill>
                <a:cs typeface="PT Bold Heading" pitchFamily="2" charset="-78"/>
              </a:rPr>
              <a:t>مع خريطة </a:t>
            </a:r>
            <a:r>
              <a:rPr lang="ar-EG" sz="1400" dirty="0">
                <a:solidFill>
                  <a:srgbClr val="FFFFFF"/>
                </a:solidFill>
                <a:cs typeface="PT Bold Heading" pitchFamily="2" charset="-78"/>
              </a:rPr>
              <a:t>الدول التي يشملها مشروع الشرق الأوسط الكبير التي كشف عنها خلال فترة رئاسة الرئيس الأمريكي السابق جورج بوش الابن. </a:t>
            </a:r>
          </a:p>
        </p:txBody>
      </p:sp>
      <p:sp>
        <p:nvSpPr>
          <p:cNvPr id="7" name="AutoShape 2"/>
          <p:cNvSpPr>
            <a:spLocks noChangeArrowheads="1"/>
          </p:cNvSpPr>
          <p:nvPr/>
        </p:nvSpPr>
        <p:spPr bwMode="auto">
          <a:xfrm>
            <a:off x="4202342" y="3717032"/>
            <a:ext cx="4834154" cy="118872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sz="1400" dirty="0" smtClean="0">
                <a:solidFill>
                  <a:srgbClr val="FFFFFF"/>
                </a:solidFill>
                <a:cs typeface="PT Bold Heading" pitchFamily="2" charset="-78"/>
              </a:rPr>
              <a:t>وهو المشروع الذي كان يهدف إلى زعزعة أمن الأنظمة واستقرارها فى جميع أنحاء شمال أفريقيا والشرق الأوسط بهدف إعادة تشكيل وإعادة ترسيم حدود هذه الدول وتقسيمها بما يسهل السيطرة عليها.</a:t>
            </a:r>
            <a:endParaRPr lang="ar-EG" sz="1400" dirty="0">
              <a:solidFill>
                <a:srgbClr val="FFFFFF"/>
              </a:solidFill>
              <a:cs typeface="PT Bold Heading" pitchFamily="2" charset="-78"/>
            </a:endParaRPr>
          </a:p>
        </p:txBody>
      </p:sp>
      <p:sp>
        <p:nvSpPr>
          <p:cNvPr id="8" name="AutoShape 2"/>
          <p:cNvSpPr>
            <a:spLocks noChangeArrowheads="1"/>
          </p:cNvSpPr>
          <p:nvPr/>
        </p:nvSpPr>
        <p:spPr bwMode="auto">
          <a:xfrm>
            <a:off x="4211960" y="5095448"/>
            <a:ext cx="4834154" cy="164592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sz="1400" dirty="0" smtClean="0">
                <a:solidFill>
                  <a:srgbClr val="FFFFFF"/>
                </a:solidFill>
                <a:cs typeface="PT Bold Heading" pitchFamily="2" charset="-78"/>
              </a:rPr>
              <a:t>وهذا التغيير يعتمد على إحداث التغيير من الداخل وإرباك المجتمعات المستهدفة من خلال إثارة الفتن الطائفية وضرب الاقتصاد وإنهاك مؤسسات الدولة عبر تشتيتها بالمظاهرات الفئوية والاحتجاجات التي تبدأ سلمية ثم تنتقل تدريجياً إلى دائرة العنف.</a:t>
            </a:r>
            <a:endParaRPr lang="ar-EG" sz="1400" dirty="0">
              <a:solidFill>
                <a:srgbClr val="FFFFFF"/>
              </a:solidFill>
              <a:cs typeface="PT Bold Heading"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70" y="1489328"/>
            <a:ext cx="3635896"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70" y="4375658"/>
            <a:ext cx="3635895" cy="2365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229951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4294967295"/>
          </p:nvPr>
        </p:nvSpPr>
        <p:spPr bwMode="auto">
          <a:xfrm>
            <a:off x="6400800" y="3505200"/>
            <a:ext cx="2133600"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E1608F7D-D8EF-4254-9551-00D6ABCC1471}" type="slidenum">
              <a:rPr lang="ar-EG" smtClean="0"/>
              <a:pPr/>
              <a:t>67</a:t>
            </a:fld>
            <a:endParaRPr lang="ar-EG" smtClean="0"/>
          </a:p>
        </p:txBody>
      </p:sp>
      <p:pic>
        <p:nvPicPr>
          <p:cNvPr id="187394" name="Picture 2"/>
          <p:cNvPicPr>
            <a:picLocks noChangeAspect="1" noChangeArrowheads="1"/>
          </p:cNvPicPr>
          <p:nvPr/>
        </p:nvPicPr>
        <p:blipFill>
          <a:blip r:embed="rId2" cstate="print"/>
          <a:srcRect/>
          <a:stretch>
            <a:fillRect/>
          </a:stretch>
        </p:blipFill>
        <p:spPr bwMode="auto">
          <a:xfrm>
            <a:off x="609600" y="1108075"/>
            <a:ext cx="5029200" cy="5597525"/>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09572" name="TextBox 6"/>
          <p:cNvSpPr txBox="1">
            <a:spLocks noChangeArrowheads="1"/>
          </p:cNvSpPr>
          <p:nvPr/>
        </p:nvSpPr>
        <p:spPr bwMode="auto">
          <a:xfrm>
            <a:off x="2240280" y="540251"/>
            <a:ext cx="4663440" cy="523220"/>
          </a:xfrm>
          <a:prstGeom prst="rect">
            <a:avLst/>
          </a:prstGeom>
          <a:solidFill>
            <a:srgbClr val="FFFF00"/>
          </a:solidFill>
          <a:ln w="28575">
            <a:solidFill>
              <a:schemeClr val="tx1"/>
            </a:solidFill>
            <a:miter lim="800000"/>
            <a:headEnd/>
            <a:tailEnd/>
          </a:ln>
        </p:spPr>
        <p:txBody>
          <a:bodyPr>
            <a:spAutoFit/>
          </a:bodyPr>
          <a:lstStyle/>
          <a:p>
            <a:pPr algn="ctr" rtl="1"/>
            <a:r>
              <a:rPr lang="ar-EG" sz="2800" b="1">
                <a:solidFill>
                  <a:srgbClr val="0070C0"/>
                </a:solidFill>
              </a:rPr>
              <a:t>التقسيم الطائفى لمصر  إلى 5 دويلات</a:t>
            </a:r>
            <a:endParaRPr lang="en-US" sz="2800" b="1">
              <a:solidFill>
                <a:srgbClr val="0070C0"/>
              </a:solidFill>
            </a:endParaRPr>
          </a:p>
        </p:txBody>
      </p:sp>
      <p:sp>
        <p:nvSpPr>
          <p:cNvPr id="14" name="Freeform 13"/>
          <p:cNvSpPr/>
          <p:nvPr/>
        </p:nvSpPr>
        <p:spPr>
          <a:xfrm>
            <a:off x="4265613" y="2430463"/>
            <a:ext cx="1381125" cy="2781300"/>
          </a:xfrm>
          <a:custGeom>
            <a:avLst/>
            <a:gdLst>
              <a:gd name="connsiteX0" fmla="*/ 1365867 w 1381107"/>
              <a:gd name="connsiteY0" fmla="*/ 1036320 h 2781300"/>
              <a:gd name="connsiteX1" fmla="*/ 1282047 w 1381107"/>
              <a:gd name="connsiteY1" fmla="*/ 982980 h 2781300"/>
              <a:gd name="connsiteX2" fmla="*/ 1144887 w 1381107"/>
              <a:gd name="connsiteY2" fmla="*/ 1028700 h 2781300"/>
              <a:gd name="connsiteX3" fmla="*/ 1144887 w 1381107"/>
              <a:gd name="connsiteY3" fmla="*/ 914400 h 2781300"/>
              <a:gd name="connsiteX4" fmla="*/ 1167747 w 1381107"/>
              <a:gd name="connsiteY4" fmla="*/ 800100 h 2781300"/>
              <a:gd name="connsiteX5" fmla="*/ 1190607 w 1381107"/>
              <a:gd name="connsiteY5" fmla="*/ 617220 h 2781300"/>
              <a:gd name="connsiteX6" fmla="*/ 1205847 w 1381107"/>
              <a:gd name="connsiteY6" fmla="*/ 495300 h 2781300"/>
              <a:gd name="connsiteX7" fmla="*/ 1205847 w 1381107"/>
              <a:gd name="connsiteY7" fmla="*/ 342900 h 2781300"/>
              <a:gd name="connsiteX8" fmla="*/ 1175367 w 1381107"/>
              <a:gd name="connsiteY8" fmla="*/ 426720 h 2781300"/>
              <a:gd name="connsiteX9" fmla="*/ 1167747 w 1381107"/>
              <a:gd name="connsiteY9" fmla="*/ 510540 h 2781300"/>
              <a:gd name="connsiteX10" fmla="*/ 1160127 w 1381107"/>
              <a:gd name="connsiteY10" fmla="*/ 533400 h 2781300"/>
              <a:gd name="connsiteX11" fmla="*/ 1129647 w 1381107"/>
              <a:gd name="connsiteY11" fmla="*/ 609600 h 2781300"/>
              <a:gd name="connsiteX12" fmla="*/ 1114407 w 1381107"/>
              <a:gd name="connsiteY12" fmla="*/ 632460 h 2781300"/>
              <a:gd name="connsiteX13" fmla="*/ 1030587 w 1381107"/>
              <a:gd name="connsiteY13" fmla="*/ 739140 h 2781300"/>
              <a:gd name="connsiteX14" fmla="*/ 1000107 w 1381107"/>
              <a:gd name="connsiteY14" fmla="*/ 784860 h 2781300"/>
              <a:gd name="connsiteX15" fmla="*/ 984867 w 1381107"/>
              <a:gd name="connsiteY15" fmla="*/ 861060 h 2781300"/>
              <a:gd name="connsiteX16" fmla="*/ 984867 w 1381107"/>
              <a:gd name="connsiteY16" fmla="*/ 975360 h 2781300"/>
              <a:gd name="connsiteX17" fmla="*/ 984867 w 1381107"/>
              <a:gd name="connsiteY17" fmla="*/ 998220 h 2781300"/>
              <a:gd name="connsiteX18" fmla="*/ 962007 w 1381107"/>
              <a:gd name="connsiteY18" fmla="*/ 1036320 h 2781300"/>
              <a:gd name="connsiteX19" fmla="*/ 870567 w 1381107"/>
              <a:gd name="connsiteY19" fmla="*/ 1112520 h 2781300"/>
              <a:gd name="connsiteX20" fmla="*/ 763887 w 1381107"/>
              <a:gd name="connsiteY20" fmla="*/ 1173480 h 2781300"/>
              <a:gd name="connsiteX21" fmla="*/ 390507 w 1381107"/>
              <a:gd name="connsiteY21" fmla="*/ 701040 h 2781300"/>
              <a:gd name="connsiteX22" fmla="*/ 367647 w 1381107"/>
              <a:gd name="connsiteY22" fmla="*/ 541020 h 2781300"/>
              <a:gd name="connsiteX23" fmla="*/ 253347 w 1381107"/>
              <a:gd name="connsiteY23" fmla="*/ 373380 h 2781300"/>
              <a:gd name="connsiteX24" fmla="*/ 161907 w 1381107"/>
              <a:gd name="connsiteY24" fmla="*/ 236220 h 2781300"/>
              <a:gd name="connsiteX25" fmla="*/ 116187 w 1381107"/>
              <a:gd name="connsiteY25" fmla="*/ 167640 h 2781300"/>
              <a:gd name="connsiteX26" fmla="*/ 32367 w 1381107"/>
              <a:gd name="connsiteY26" fmla="*/ 0 h 2781300"/>
              <a:gd name="connsiteX27" fmla="*/ 17127 w 1381107"/>
              <a:gd name="connsiteY27" fmla="*/ 15240 h 2781300"/>
              <a:gd name="connsiteX28" fmla="*/ 1887 w 1381107"/>
              <a:gd name="connsiteY28" fmla="*/ 68580 h 2781300"/>
              <a:gd name="connsiteX29" fmla="*/ 1887 w 1381107"/>
              <a:gd name="connsiteY29" fmla="*/ 167640 h 2781300"/>
              <a:gd name="connsiteX30" fmla="*/ 1887 w 1381107"/>
              <a:gd name="connsiteY30" fmla="*/ 297180 h 2781300"/>
              <a:gd name="connsiteX31" fmla="*/ 62847 w 1381107"/>
              <a:gd name="connsiteY31" fmla="*/ 396240 h 2781300"/>
              <a:gd name="connsiteX32" fmla="*/ 85707 w 1381107"/>
              <a:gd name="connsiteY32" fmla="*/ 480060 h 2781300"/>
              <a:gd name="connsiteX33" fmla="*/ 108567 w 1381107"/>
              <a:gd name="connsiteY33" fmla="*/ 640080 h 2781300"/>
              <a:gd name="connsiteX34" fmla="*/ 344787 w 1381107"/>
              <a:gd name="connsiteY34" fmla="*/ 967740 h 2781300"/>
              <a:gd name="connsiteX35" fmla="*/ 459087 w 1381107"/>
              <a:gd name="connsiteY35" fmla="*/ 1150620 h 2781300"/>
              <a:gd name="connsiteX36" fmla="*/ 611487 w 1381107"/>
              <a:gd name="connsiteY36" fmla="*/ 1371600 h 2781300"/>
              <a:gd name="connsiteX37" fmla="*/ 634347 w 1381107"/>
              <a:gd name="connsiteY37" fmla="*/ 1493520 h 2781300"/>
              <a:gd name="connsiteX38" fmla="*/ 710547 w 1381107"/>
              <a:gd name="connsiteY38" fmla="*/ 1638300 h 2781300"/>
              <a:gd name="connsiteX39" fmla="*/ 786747 w 1381107"/>
              <a:gd name="connsiteY39" fmla="*/ 1798320 h 2781300"/>
              <a:gd name="connsiteX40" fmla="*/ 855327 w 1381107"/>
              <a:gd name="connsiteY40" fmla="*/ 1905000 h 2781300"/>
              <a:gd name="connsiteX41" fmla="*/ 977247 w 1381107"/>
              <a:gd name="connsiteY41" fmla="*/ 2042160 h 2781300"/>
              <a:gd name="connsiteX42" fmla="*/ 1015347 w 1381107"/>
              <a:gd name="connsiteY42" fmla="*/ 2164080 h 2781300"/>
              <a:gd name="connsiteX43" fmla="*/ 1083927 w 1381107"/>
              <a:gd name="connsiteY43" fmla="*/ 2316480 h 2781300"/>
              <a:gd name="connsiteX44" fmla="*/ 1251567 w 1381107"/>
              <a:gd name="connsiteY44" fmla="*/ 2575560 h 2781300"/>
              <a:gd name="connsiteX45" fmla="*/ 1381107 w 1381107"/>
              <a:gd name="connsiteY45" fmla="*/ 2781300 h 2781300"/>
              <a:gd name="connsiteX46" fmla="*/ 1365867 w 1381107"/>
              <a:gd name="connsiteY46" fmla="*/ 103632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81107" h="2781300">
                <a:moveTo>
                  <a:pt x="1365867" y="1036320"/>
                </a:moveTo>
                <a:lnTo>
                  <a:pt x="1282047" y="982980"/>
                </a:lnTo>
                <a:lnTo>
                  <a:pt x="1144887" y="1028700"/>
                </a:lnTo>
                <a:lnTo>
                  <a:pt x="1144887" y="914400"/>
                </a:lnTo>
                <a:cubicBezTo>
                  <a:pt x="1168889" y="810390"/>
                  <a:pt x="1167747" y="849228"/>
                  <a:pt x="1167747" y="800100"/>
                </a:cubicBezTo>
                <a:cubicBezTo>
                  <a:pt x="1191293" y="627427"/>
                  <a:pt x="1190607" y="688857"/>
                  <a:pt x="1190607" y="617220"/>
                </a:cubicBezTo>
                <a:lnTo>
                  <a:pt x="1205847" y="495300"/>
                </a:lnTo>
                <a:lnTo>
                  <a:pt x="1205847" y="342900"/>
                </a:lnTo>
                <a:lnTo>
                  <a:pt x="1175367" y="426720"/>
                </a:lnTo>
                <a:cubicBezTo>
                  <a:pt x="1172827" y="454660"/>
                  <a:pt x="1171715" y="482767"/>
                  <a:pt x="1167747" y="510540"/>
                </a:cubicBezTo>
                <a:cubicBezTo>
                  <a:pt x="1166611" y="518491"/>
                  <a:pt x="1160127" y="533400"/>
                  <a:pt x="1160127" y="533400"/>
                </a:cubicBezTo>
                <a:cubicBezTo>
                  <a:pt x="1149967" y="558800"/>
                  <a:pt x="1139467" y="584067"/>
                  <a:pt x="1129647" y="609600"/>
                </a:cubicBezTo>
                <a:cubicBezTo>
                  <a:pt x="1119928" y="634870"/>
                  <a:pt x="1130469" y="632460"/>
                  <a:pt x="1114407" y="632460"/>
                </a:cubicBezTo>
                <a:cubicBezTo>
                  <a:pt x="1086467" y="668020"/>
                  <a:pt x="1057721" y="702961"/>
                  <a:pt x="1030587" y="739140"/>
                </a:cubicBezTo>
                <a:cubicBezTo>
                  <a:pt x="1019597" y="753793"/>
                  <a:pt x="1000107" y="784860"/>
                  <a:pt x="1000107" y="784860"/>
                </a:cubicBezTo>
                <a:cubicBezTo>
                  <a:pt x="981654" y="840219"/>
                  <a:pt x="984867" y="814516"/>
                  <a:pt x="984867" y="861060"/>
                </a:cubicBezTo>
                <a:lnTo>
                  <a:pt x="984867" y="975360"/>
                </a:lnTo>
                <a:lnTo>
                  <a:pt x="984867" y="998220"/>
                </a:lnTo>
                <a:lnTo>
                  <a:pt x="962007" y="1036320"/>
                </a:lnTo>
                <a:cubicBezTo>
                  <a:pt x="881585" y="1108699"/>
                  <a:pt x="916372" y="1089618"/>
                  <a:pt x="870567" y="1112520"/>
                </a:cubicBezTo>
                <a:cubicBezTo>
                  <a:pt x="769344" y="1174811"/>
                  <a:pt x="810278" y="1173480"/>
                  <a:pt x="763887" y="1173480"/>
                </a:cubicBezTo>
                <a:cubicBezTo>
                  <a:pt x="638183" y="1016991"/>
                  <a:pt x="390507" y="901764"/>
                  <a:pt x="390507" y="701040"/>
                </a:cubicBezTo>
                <a:lnTo>
                  <a:pt x="367647" y="541020"/>
                </a:lnTo>
                <a:lnTo>
                  <a:pt x="253347" y="373380"/>
                </a:lnTo>
                <a:lnTo>
                  <a:pt x="161907" y="236220"/>
                </a:lnTo>
                <a:lnTo>
                  <a:pt x="116187" y="167640"/>
                </a:lnTo>
                <a:lnTo>
                  <a:pt x="32367" y="0"/>
                </a:lnTo>
                <a:lnTo>
                  <a:pt x="17127" y="15240"/>
                </a:lnTo>
                <a:cubicBezTo>
                  <a:pt x="0" y="58057"/>
                  <a:pt x="1887" y="39662"/>
                  <a:pt x="1887" y="68580"/>
                </a:cubicBezTo>
                <a:lnTo>
                  <a:pt x="1887" y="167640"/>
                </a:lnTo>
                <a:lnTo>
                  <a:pt x="1887" y="297180"/>
                </a:lnTo>
                <a:cubicBezTo>
                  <a:pt x="56431" y="398476"/>
                  <a:pt x="17724" y="396240"/>
                  <a:pt x="62847" y="396240"/>
                </a:cubicBezTo>
                <a:cubicBezTo>
                  <a:pt x="87313" y="469639"/>
                  <a:pt x="85707" y="440723"/>
                  <a:pt x="85707" y="480060"/>
                </a:cubicBezTo>
                <a:lnTo>
                  <a:pt x="108567" y="640080"/>
                </a:lnTo>
                <a:lnTo>
                  <a:pt x="344787" y="967740"/>
                </a:lnTo>
                <a:lnTo>
                  <a:pt x="459087" y="1150620"/>
                </a:lnTo>
                <a:lnTo>
                  <a:pt x="611487" y="1371600"/>
                </a:lnTo>
                <a:lnTo>
                  <a:pt x="634347" y="1493520"/>
                </a:lnTo>
                <a:lnTo>
                  <a:pt x="710547" y="1638300"/>
                </a:lnTo>
                <a:lnTo>
                  <a:pt x="786747" y="1798320"/>
                </a:lnTo>
                <a:lnTo>
                  <a:pt x="855327" y="1905000"/>
                </a:lnTo>
                <a:lnTo>
                  <a:pt x="977247" y="2042160"/>
                </a:lnTo>
                <a:cubicBezTo>
                  <a:pt x="1018082" y="2148332"/>
                  <a:pt x="1015347" y="2105842"/>
                  <a:pt x="1015347" y="2164080"/>
                </a:cubicBezTo>
                <a:lnTo>
                  <a:pt x="1083927" y="2316480"/>
                </a:lnTo>
                <a:cubicBezTo>
                  <a:pt x="1247063" y="2565068"/>
                  <a:pt x="1200469" y="2473364"/>
                  <a:pt x="1251567" y="2575560"/>
                </a:cubicBezTo>
                <a:lnTo>
                  <a:pt x="1381107" y="2781300"/>
                </a:lnTo>
                <a:lnTo>
                  <a:pt x="1365867" y="103632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latin typeface="Arial" pitchFamily="34" charset="0"/>
              <a:cs typeface="Arial" pitchFamily="34" charset="0"/>
            </a:endParaRPr>
          </a:p>
        </p:txBody>
      </p:sp>
      <p:sp>
        <p:nvSpPr>
          <p:cNvPr id="15" name="Freeform 14"/>
          <p:cNvSpPr/>
          <p:nvPr/>
        </p:nvSpPr>
        <p:spPr>
          <a:xfrm>
            <a:off x="579438" y="1096963"/>
            <a:ext cx="5051425" cy="908050"/>
          </a:xfrm>
          <a:custGeom>
            <a:avLst/>
            <a:gdLst>
              <a:gd name="connsiteX0" fmla="*/ 5052060 w 5052060"/>
              <a:gd name="connsiteY0" fmla="*/ 7620 h 907825"/>
              <a:gd name="connsiteX1" fmla="*/ 4914900 w 5052060"/>
              <a:gd name="connsiteY1" fmla="*/ 182880 h 907825"/>
              <a:gd name="connsiteX2" fmla="*/ 4899660 w 5052060"/>
              <a:gd name="connsiteY2" fmla="*/ 327660 h 907825"/>
              <a:gd name="connsiteX3" fmla="*/ 4732020 w 5052060"/>
              <a:gd name="connsiteY3" fmla="*/ 541020 h 907825"/>
              <a:gd name="connsiteX4" fmla="*/ 4610100 w 5052060"/>
              <a:gd name="connsiteY4" fmla="*/ 624840 h 907825"/>
              <a:gd name="connsiteX5" fmla="*/ 4442460 w 5052060"/>
              <a:gd name="connsiteY5" fmla="*/ 777240 h 907825"/>
              <a:gd name="connsiteX6" fmla="*/ 4191000 w 5052060"/>
              <a:gd name="connsiteY6" fmla="*/ 891540 h 907825"/>
              <a:gd name="connsiteX7" fmla="*/ 3802380 w 5052060"/>
              <a:gd name="connsiteY7" fmla="*/ 899160 h 907825"/>
              <a:gd name="connsiteX8" fmla="*/ 3703320 w 5052060"/>
              <a:gd name="connsiteY8" fmla="*/ 807720 h 907825"/>
              <a:gd name="connsiteX9" fmla="*/ 3314700 w 5052060"/>
              <a:gd name="connsiteY9" fmla="*/ 563880 h 907825"/>
              <a:gd name="connsiteX10" fmla="*/ 3261360 w 5052060"/>
              <a:gd name="connsiteY10" fmla="*/ 586740 h 907825"/>
              <a:gd name="connsiteX11" fmla="*/ 3032760 w 5052060"/>
              <a:gd name="connsiteY11" fmla="*/ 533400 h 907825"/>
              <a:gd name="connsiteX12" fmla="*/ 3009900 w 5052060"/>
              <a:gd name="connsiteY12" fmla="*/ 586740 h 907825"/>
              <a:gd name="connsiteX13" fmla="*/ 2682240 w 5052060"/>
              <a:gd name="connsiteY13" fmla="*/ 541020 h 907825"/>
              <a:gd name="connsiteX14" fmla="*/ 2552700 w 5052060"/>
              <a:gd name="connsiteY14" fmla="*/ 609600 h 907825"/>
              <a:gd name="connsiteX15" fmla="*/ 2537460 w 5052060"/>
              <a:gd name="connsiteY15" fmla="*/ 632460 h 907825"/>
              <a:gd name="connsiteX16" fmla="*/ 2385060 w 5052060"/>
              <a:gd name="connsiteY16" fmla="*/ 708660 h 907825"/>
              <a:gd name="connsiteX17" fmla="*/ 2392680 w 5052060"/>
              <a:gd name="connsiteY17" fmla="*/ 800100 h 907825"/>
              <a:gd name="connsiteX18" fmla="*/ 2148840 w 5052060"/>
              <a:gd name="connsiteY18" fmla="*/ 906780 h 907825"/>
              <a:gd name="connsiteX19" fmla="*/ 937260 w 5052060"/>
              <a:gd name="connsiteY19" fmla="*/ 449580 h 907825"/>
              <a:gd name="connsiteX20" fmla="*/ 594360 w 5052060"/>
              <a:gd name="connsiteY20" fmla="*/ 426720 h 907825"/>
              <a:gd name="connsiteX21" fmla="*/ 335280 w 5052060"/>
              <a:gd name="connsiteY21" fmla="*/ 411480 h 907825"/>
              <a:gd name="connsiteX22" fmla="*/ 22860 w 5052060"/>
              <a:gd name="connsiteY22" fmla="*/ 182880 h 907825"/>
              <a:gd name="connsiteX23" fmla="*/ 0 w 5052060"/>
              <a:gd name="connsiteY23" fmla="*/ 175260 h 907825"/>
              <a:gd name="connsiteX24" fmla="*/ 30480 w 5052060"/>
              <a:gd name="connsiteY24" fmla="*/ 0 h 907825"/>
              <a:gd name="connsiteX25" fmla="*/ 5052060 w 5052060"/>
              <a:gd name="connsiteY25" fmla="*/ 7620 h 90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52060" h="907825">
                <a:moveTo>
                  <a:pt x="5052060" y="7620"/>
                </a:moveTo>
                <a:cubicBezTo>
                  <a:pt x="4911594" y="171497"/>
                  <a:pt x="4914900" y="97387"/>
                  <a:pt x="4914900" y="182880"/>
                </a:cubicBezTo>
                <a:cubicBezTo>
                  <a:pt x="4907081" y="323627"/>
                  <a:pt x="4939659" y="287661"/>
                  <a:pt x="4899660" y="327660"/>
                </a:cubicBezTo>
                <a:lnTo>
                  <a:pt x="4732020" y="541020"/>
                </a:lnTo>
                <a:cubicBezTo>
                  <a:pt x="4607946" y="618566"/>
                  <a:pt x="4610100" y="569295"/>
                  <a:pt x="4610100" y="624840"/>
                </a:cubicBezTo>
                <a:cubicBezTo>
                  <a:pt x="4448241" y="778992"/>
                  <a:pt x="4523740" y="777240"/>
                  <a:pt x="4442460" y="777240"/>
                </a:cubicBezTo>
                <a:lnTo>
                  <a:pt x="4191000" y="891540"/>
                </a:lnTo>
                <a:lnTo>
                  <a:pt x="3802380" y="899160"/>
                </a:lnTo>
                <a:cubicBezTo>
                  <a:pt x="3714544" y="811324"/>
                  <a:pt x="3753902" y="833011"/>
                  <a:pt x="3703320" y="807720"/>
                </a:cubicBezTo>
                <a:lnTo>
                  <a:pt x="3314700" y="563880"/>
                </a:lnTo>
                <a:lnTo>
                  <a:pt x="3261360" y="586740"/>
                </a:lnTo>
                <a:lnTo>
                  <a:pt x="3032760" y="533400"/>
                </a:lnTo>
                <a:cubicBezTo>
                  <a:pt x="3024422" y="591769"/>
                  <a:pt x="3043101" y="586740"/>
                  <a:pt x="3009900" y="586740"/>
                </a:cubicBezTo>
                <a:cubicBezTo>
                  <a:pt x="2692454" y="540284"/>
                  <a:pt x="2802729" y="541020"/>
                  <a:pt x="2682240" y="541020"/>
                </a:cubicBezTo>
                <a:cubicBezTo>
                  <a:pt x="2639060" y="563880"/>
                  <a:pt x="2594009" y="583510"/>
                  <a:pt x="2552700" y="609600"/>
                </a:cubicBezTo>
                <a:cubicBezTo>
                  <a:pt x="2544957" y="614490"/>
                  <a:pt x="2537460" y="632460"/>
                  <a:pt x="2537460" y="632460"/>
                </a:cubicBezTo>
                <a:lnTo>
                  <a:pt x="2385060" y="708660"/>
                </a:lnTo>
                <a:cubicBezTo>
                  <a:pt x="2392910" y="795010"/>
                  <a:pt x="2392680" y="764425"/>
                  <a:pt x="2392680" y="800100"/>
                </a:cubicBezTo>
                <a:cubicBezTo>
                  <a:pt x="2154145" y="907825"/>
                  <a:pt x="2242857" y="906780"/>
                  <a:pt x="2148840" y="906780"/>
                </a:cubicBezTo>
                <a:lnTo>
                  <a:pt x="937260" y="449580"/>
                </a:lnTo>
                <a:lnTo>
                  <a:pt x="594360" y="426720"/>
                </a:lnTo>
                <a:lnTo>
                  <a:pt x="335280" y="411480"/>
                </a:lnTo>
                <a:cubicBezTo>
                  <a:pt x="231140" y="335280"/>
                  <a:pt x="128349" y="257202"/>
                  <a:pt x="22860" y="182880"/>
                </a:cubicBezTo>
                <a:cubicBezTo>
                  <a:pt x="16294" y="178254"/>
                  <a:pt x="0" y="175260"/>
                  <a:pt x="0" y="175260"/>
                </a:cubicBezTo>
                <a:lnTo>
                  <a:pt x="30480" y="0"/>
                </a:lnTo>
                <a:lnTo>
                  <a:pt x="5052060" y="7620"/>
                </a:lnTo>
                <a:close/>
              </a:path>
            </a:pathLst>
          </a:cu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latin typeface="Arial" pitchFamily="34" charset="0"/>
              <a:cs typeface="Arial" pitchFamily="34" charset="0"/>
            </a:endParaRPr>
          </a:p>
        </p:txBody>
      </p:sp>
      <p:grpSp>
        <p:nvGrpSpPr>
          <p:cNvPr id="2" name="مجموعة 33"/>
          <p:cNvGrpSpPr>
            <a:grpSpLocks/>
          </p:cNvGrpSpPr>
          <p:nvPr/>
        </p:nvGrpSpPr>
        <p:grpSpPr bwMode="auto">
          <a:xfrm>
            <a:off x="579438" y="4248150"/>
            <a:ext cx="8259762" cy="2441575"/>
            <a:chOff x="579438" y="4248150"/>
            <a:chExt cx="8259762" cy="2441575"/>
          </a:xfrm>
        </p:grpSpPr>
        <p:sp>
          <p:nvSpPr>
            <p:cNvPr id="13" name="Freeform 12"/>
            <p:cNvSpPr/>
            <p:nvPr/>
          </p:nvSpPr>
          <p:spPr>
            <a:xfrm>
              <a:off x="579438" y="4248150"/>
              <a:ext cx="5080000" cy="2441575"/>
            </a:xfrm>
            <a:custGeom>
              <a:avLst/>
              <a:gdLst>
                <a:gd name="connsiteX0" fmla="*/ 57874 w 5081286"/>
                <a:gd name="connsiteY0" fmla="*/ 1226916 h 2442258"/>
                <a:gd name="connsiteX1" fmla="*/ 601884 w 5081286"/>
                <a:gd name="connsiteY1" fmla="*/ 1203767 h 2442258"/>
                <a:gd name="connsiteX2" fmla="*/ 3148314 w 5081286"/>
                <a:gd name="connsiteY2" fmla="*/ 289367 h 2442258"/>
                <a:gd name="connsiteX3" fmla="*/ 3495555 w 5081286"/>
                <a:gd name="connsiteY3" fmla="*/ 150471 h 2442258"/>
                <a:gd name="connsiteX4" fmla="*/ 3877519 w 5081286"/>
                <a:gd name="connsiteY4" fmla="*/ 11575 h 2442258"/>
                <a:gd name="connsiteX5" fmla="*/ 4190036 w 5081286"/>
                <a:gd name="connsiteY5" fmla="*/ 46299 h 2442258"/>
                <a:gd name="connsiteX6" fmla="*/ 4479403 w 5081286"/>
                <a:gd name="connsiteY6" fmla="*/ 0 h 2442258"/>
                <a:gd name="connsiteX7" fmla="*/ 4653023 w 5081286"/>
                <a:gd name="connsiteY7" fmla="*/ 254643 h 2442258"/>
                <a:gd name="connsiteX8" fmla="*/ 4791919 w 5081286"/>
                <a:gd name="connsiteY8" fmla="*/ 567159 h 2442258"/>
                <a:gd name="connsiteX9" fmla="*/ 4942390 w 5081286"/>
                <a:gd name="connsiteY9" fmla="*/ 787078 h 2442258"/>
                <a:gd name="connsiteX10" fmla="*/ 5046562 w 5081286"/>
                <a:gd name="connsiteY10" fmla="*/ 983848 h 2442258"/>
                <a:gd name="connsiteX11" fmla="*/ 5081286 w 5081286"/>
                <a:gd name="connsiteY11" fmla="*/ 2442258 h 2442258"/>
                <a:gd name="connsiteX12" fmla="*/ 0 w 5081286"/>
                <a:gd name="connsiteY12" fmla="*/ 2442258 h 2442258"/>
                <a:gd name="connsiteX13" fmla="*/ 57874 w 5081286"/>
                <a:gd name="connsiteY13" fmla="*/ 1226916 h 2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81286" h="2442258">
                  <a:moveTo>
                    <a:pt x="57874" y="1226916"/>
                  </a:moveTo>
                  <a:lnTo>
                    <a:pt x="601884" y="1203767"/>
                  </a:lnTo>
                  <a:lnTo>
                    <a:pt x="3148314" y="289367"/>
                  </a:lnTo>
                  <a:lnTo>
                    <a:pt x="3495555" y="150471"/>
                  </a:lnTo>
                  <a:lnTo>
                    <a:pt x="3877519" y="11575"/>
                  </a:lnTo>
                  <a:lnTo>
                    <a:pt x="4190036" y="46299"/>
                  </a:lnTo>
                  <a:lnTo>
                    <a:pt x="4479403" y="0"/>
                  </a:lnTo>
                  <a:cubicBezTo>
                    <a:pt x="4657653" y="237667"/>
                    <a:pt x="4653023" y="135038"/>
                    <a:pt x="4653023" y="254643"/>
                  </a:cubicBezTo>
                  <a:cubicBezTo>
                    <a:pt x="4782470" y="560610"/>
                    <a:pt x="4703321" y="478569"/>
                    <a:pt x="4791919" y="567159"/>
                  </a:cubicBezTo>
                  <a:cubicBezTo>
                    <a:pt x="4935790" y="770977"/>
                    <a:pt x="4894909" y="692121"/>
                    <a:pt x="4942390" y="787078"/>
                  </a:cubicBezTo>
                  <a:lnTo>
                    <a:pt x="5046562" y="983848"/>
                  </a:lnTo>
                  <a:lnTo>
                    <a:pt x="5081286" y="2442258"/>
                  </a:lnTo>
                  <a:lnTo>
                    <a:pt x="0" y="2442258"/>
                  </a:lnTo>
                  <a:lnTo>
                    <a:pt x="57874" y="1226916"/>
                  </a:lnTo>
                  <a:close/>
                </a:path>
              </a:pathLst>
            </a:custGeom>
            <a:solidFill>
              <a:schemeClr val="bg1">
                <a:lumMod val="8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1">
                <a:defRPr/>
              </a:pPr>
              <a:endParaRPr lang="ar-EG" sz="4400" b="1" dirty="0">
                <a:solidFill>
                  <a:schemeClr val="tx1"/>
                </a:solidFill>
                <a:latin typeface="Arial" pitchFamily="34" charset="0"/>
                <a:cs typeface="Arial" pitchFamily="34" charset="0"/>
              </a:endParaRPr>
            </a:p>
            <a:p>
              <a:pPr algn="ctr" rtl="1">
                <a:defRPr/>
              </a:pPr>
              <a:r>
                <a:rPr lang="ar-EG" sz="4400" b="1" dirty="0">
                  <a:solidFill>
                    <a:schemeClr val="tx1"/>
                  </a:solidFill>
                  <a:latin typeface="Arial" pitchFamily="34" charset="0"/>
                  <a:cs typeface="Arial" pitchFamily="34" charset="0"/>
                </a:rPr>
                <a:t>      دولة النوبة</a:t>
              </a:r>
              <a:endParaRPr lang="en-US" sz="4400" b="1" dirty="0">
                <a:solidFill>
                  <a:schemeClr val="tx1"/>
                </a:solidFill>
                <a:latin typeface="Arial" pitchFamily="34" charset="0"/>
                <a:cs typeface="Arial" pitchFamily="34" charset="0"/>
              </a:endParaRPr>
            </a:p>
          </p:txBody>
        </p:sp>
        <p:sp>
          <p:nvSpPr>
            <p:cNvPr id="16" name="Rectangular Callout 15"/>
            <p:cNvSpPr/>
            <p:nvPr/>
          </p:nvSpPr>
          <p:spPr>
            <a:xfrm>
              <a:off x="6553200" y="5486400"/>
              <a:ext cx="2286000" cy="990600"/>
            </a:xfrm>
            <a:prstGeom prst="wedgeRectCallout">
              <a:avLst>
                <a:gd name="adj1" fmla="val -172882"/>
                <a:gd name="adj2" fmla="val -3606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EG" sz="3200" b="1" dirty="0">
                  <a:solidFill>
                    <a:schemeClr val="tx1"/>
                  </a:solidFill>
                  <a:latin typeface="Arial" pitchFamily="34" charset="0"/>
                  <a:cs typeface="Arial" pitchFamily="34" charset="0"/>
                </a:rPr>
                <a:t>دولة النوبة</a:t>
              </a:r>
              <a:endParaRPr lang="en-US" sz="3200" b="1" dirty="0">
                <a:solidFill>
                  <a:schemeClr val="tx1"/>
                </a:solidFill>
                <a:latin typeface="Arial" pitchFamily="34" charset="0"/>
                <a:cs typeface="Arial" pitchFamily="34" charset="0"/>
              </a:endParaRPr>
            </a:p>
          </p:txBody>
        </p:sp>
      </p:grpSp>
      <p:grpSp>
        <p:nvGrpSpPr>
          <p:cNvPr id="3" name="مجموعة 36"/>
          <p:cNvGrpSpPr>
            <a:grpSpLocks/>
          </p:cNvGrpSpPr>
          <p:nvPr/>
        </p:nvGrpSpPr>
        <p:grpSpPr bwMode="auto">
          <a:xfrm>
            <a:off x="609600" y="1295400"/>
            <a:ext cx="8229600" cy="4178300"/>
            <a:chOff x="609600" y="1295400"/>
            <a:chExt cx="8229600" cy="4178300"/>
          </a:xfrm>
        </p:grpSpPr>
        <p:sp>
          <p:nvSpPr>
            <p:cNvPr id="11" name="Freeform 10"/>
            <p:cNvSpPr/>
            <p:nvPr/>
          </p:nvSpPr>
          <p:spPr>
            <a:xfrm>
              <a:off x="609600" y="1295400"/>
              <a:ext cx="3379788" cy="4178300"/>
            </a:xfrm>
            <a:custGeom>
              <a:avLst/>
              <a:gdLst>
                <a:gd name="connsiteX0" fmla="*/ 0 w 3379807"/>
                <a:gd name="connsiteY0" fmla="*/ 0 h 4143737"/>
                <a:gd name="connsiteX1" fmla="*/ 69448 w 3379807"/>
                <a:gd name="connsiteY1" fmla="*/ 46299 h 4143737"/>
                <a:gd name="connsiteX2" fmla="*/ 127321 w 3379807"/>
                <a:gd name="connsiteY2" fmla="*/ 115747 h 4143737"/>
                <a:gd name="connsiteX3" fmla="*/ 173620 w 3379807"/>
                <a:gd name="connsiteY3" fmla="*/ 127322 h 4143737"/>
                <a:gd name="connsiteX4" fmla="*/ 243068 w 3379807"/>
                <a:gd name="connsiteY4" fmla="*/ 162046 h 4143737"/>
                <a:gd name="connsiteX5" fmla="*/ 277792 w 3379807"/>
                <a:gd name="connsiteY5" fmla="*/ 185195 h 4143737"/>
                <a:gd name="connsiteX6" fmla="*/ 300941 w 3379807"/>
                <a:gd name="connsiteY6" fmla="*/ 208345 h 4143737"/>
                <a:gd name="connsiteX7" fmla="*/ 358815 w 3379807"/>
                <a:gd name="connsiteY7" fmla="*/ 219919 h 4143737"/>
                <a:gd name="connsiteX8" fmla="*/ 358815 w 3379807"/>
                <a:gd name="connsiteY8" fmla="*/ 219919 h 4143737"/>
                <a:gd name="connsiteX9" fmla="*/ 648182 w 3379807"/>
                <a:gd name="connsiteY9" fmla="*/ 219919 h 4143737"/>
                <a:gd name="connsiteX10" fmla="*/ 1134319 w 3379807"/>
                <a:gd name="connsiteY10" fmla="*/ 335666 h 4143737"/>
                <a:gd name="connsiteX11" fmla="*/ 1388962 w 3379807"/>
                <a:gd name="connsiteY11" fmla="*/ 416689 h 4143737"/>
                <a:gd name="connsiteX12" fmla="*/ 1632030 w 3379807"/>
                <a:gd name="connsiteY12" fmla="*/ 509286 h 4143737"/>
                <a:gd name="connsiteX13" fmla="*/ 1666754 w 3379807"/>
                <a:gd name="connsiteY13" fmla="*/ 520861 h 4143737"/>
                <a:gd name="connsiteX14" fmla="*/ 1701478 w 3379807"/>
                <a:gd name="connsiteY14" fmla="*/ 544010 h 4143737"/>
                <a:gd name="connsiteX15" fmla="*/ 1979270 w 3379807"/>
                <a:gd name="connsiteY15" fmla="*/ 648183 h 4143737"/>
                <a:gd name="connsiteX16" fmla="*/ 2129741 w 3379807"/>
                <a:gd name="connsiteY16" fmla="*/ 740780 h 4143737"/>
                <a:gd name="connsiteX17" fmla="*/ 2199189 w 3379807"/>
                <a:gd name="connsiteY17" fmla="*/ 659757 h 4143737"/>
                <a:gd name="connsiteX18" fmla="*/ 2349660 w 3379807"/>
                <a:gd name="connsiteY18" fmla="*/ 590309 h 4143737"/>
                <a:gd name="connsiteX19" fmla="*/ 2430683 w 3379807"/>
                <a:gd name="connsiteY19" fmla="*/ 694481 h 4143737"/>
                <a:gd name="connsiteX20" fmla="*/ 2534855 w 3379807"/>
                <a:gd name="connsiteY20" fmla="*/ 833377 h 4143737"/>
                <a:gd name="connsiteX21" fmla="*/ 2650602 w 3379807"/>
                <a:gd name="connsiteY21" fmla="*/ 914400 h 4143737"/>
                <a:gd name="connsiteX22" fmla="*/ 2685326 w 3379807"/>
                <a:gd name="connsiteY22" fmla="*/ 972274 h 4143737"/>
                <a:gd name="connsiteX23" fmla="*/ 2743200 w 3379807"/>
                <a:gd name="connsiteY23" fmla="*/ 1099595 h 4143737"/>
                <a:gd name="connsiteX24" fmla="*/ 2743200 w 3379807"/>
                <a:gd name="connsiteY24" fmla="*/ 1180618 h 4143737"/>
                <a:gd name="connsiteX25" fmla="*/ 2777924 w 3379807"/>
                <a:gd name="connsiteY25" fmla="*/ 1226917 h 4143737"/>
                <a:gd name="connsiteX26" fmla="*/ 2824222 w 3379807"/>
                <a:gd name="connsiteY26" fmla="*/ 1377388 h 4143737"/>
                <a:gd name="connsiteX27" fmla="*/ 2882096 w 3379807"/>
                <a:gd name="connsiteY27" fmla="*/ 1724628 h 4143737"/>
                <a:gd name="connsiteX28" fmla="*/ 2858946 w 3379807"/>
                <a:gd name="connsiteY28" fmla="*/ 1863524 h 4143737"/>
                <a:gd name="connsiteX29" fmla="*/ 2812648 w 3379807"/>
                <a:gd name="connsiteY29" fmla="*/ 1944547 h 4143737"/>
                <a:gd name="connsiteX30" fmla="*/ 2789498 w 3379807"/>
                <a:gd name="connsiteY30" fmla="*/ 2187615 h 4143737"/>
                <a:gd name="connsiteX31" fmla="*/ 2835797 w 3379807"/>
                <a:gd name="connsiteY31" fmla="*/ 2338086 h 4143737"/>
                <a:gd name="connsiteX32" fmla="*/ 2916820 w 3379807"/>
                <a:gd name="connsiteY32" fmla="*/ 2488557 h 4143737"/>
                <a:gd name="connsiteX33" fmla="*/ 3125164 w 3379807"/>
                <a:gd name="connsiteY33" fmla="*/ 2835798 h 4143737"/>
                <a:gd name="connsiteX34" fmla="*/ 3194612 w 3379807"/>
                <a:gd name="connsiteY34" fmla="*/ 2916820 h 4143737"/>
                <a:gd name="connsiteX35" fmla="*/ 3217762 w 3379807"/>
                <a:gd name="connsiteY35" fmla="*/ 2939970 h 4143737"/>
                <a:gd name="connsiteX36" fmla="*/ 3379807 w 3379807"/>
                <a:gd name="connsiteY36" fmla="*/ 3113590 h 4143737"/>
                <a:gd name="connsiteX37" fmla="*/ 3090440 w 3379807"/>
                <a:gd name="connsiteY37" fmla="*/ 3240912 h 4143737"/>
                <a:gd name="connsiteX38" fmla="*/ 1747777 w 3379807"/>
                <a:gd name="connsiteY38" fmla="*/ 3773347 h 4143737"/>
                <a:gd name="connsiteX39" fmla="*/ 381964 w 3379807"/>
                <a:gd name="connsiteY39" fmla="*/ 4143737 h 4143737"/>
                <a:gd name="connsiteX40" fmla="*/ 46298 w 3379807"/>
                <a:gd name="connsiteY40" fmla="*/ 4143737 h 4143737"/>
                <a:gd name="connsiteX41" fmla="*/ 0 w 3379807"/>
                <a:gd name="connsiteY41" fmla="*/ 0 h 414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79807" h="4143737">
                  <a:moveTo>
                    <a:pt x="0" y="0"/>
                  </a:moveTo>
                  <a:cubicBezTo>
                    <a:pt x="23149" y="15433"/>
                    <a:pt x="54015" y="23150"/>
                    <a:pt x="69448" y="46299"/>
                  </a:cubicBezTo>
                  <a:cubicBezTo>
                    <a:pt x="84199" y="68426"/>
                    <a:pt x="103326" y="102036"/>
                    <a:pt x="127321" y="115747"/>
                  </a:cubicBezTo>
                  <a:cubicBezTo>
                    <a:pt x="141133" y="123640"/>
                    <a:pt x="158187" y="123464"/>
                    <a:pt x="173620" y="127322"/>
                  </a:cubicBezTo>
                  <a:cubicBezTo>
                    <a:pt x="273134" y="193664"/>
                    <a:pt x="147226" y="114125"/>
                    <a:pt x="243068" y="162046"/>
                  </a:cubicBezTo>
                  <a:cubicBezTo>
                    <a:pt x="255510" y="168267"/>
                    <a:pt x="266929" y="176505"/>
                    <a:pt x="277792" y="185195"/>
                  </a:cubicBezTo>
                  <a:cubicBezTo>
                    <a:pt x="286313" y="192012"/>
                    <a:pt x="291583" y="202730"/>
                    <a:pt x="300941" y="208345"/>
                  </a:cubicBezTo>
                  <a:cubicBezTo>
                    <a:pt x="324298" y="222359"/>
                    <a:pt x="335284" y="219919"/>
                    <a:pt x="358815" y="219919"/>
                  </a:cubicBezTo>
                  <a:lnTo>
                    <a:pt x="358815" y="219919"/>
                  </a:lnTo>
                  <a:cubicBezTo>
                    <a:pt x="642059" y="208118"/>
                    <a:pt x="571071" y="142815"/>
                    <a:pt x="648182" y="219919"/>
                  </a:cubicBezTo>
                  <a:cubicBezTo>
                    <a:pt x="1119586" y="325985"/>
                    <a:pt x="969682" y="253348"/>
                    <a:pt x="1134319" y="335666"/>
                  </a:cubicBezTo>
                  <a:cubicBezTo>
                    <a:pt x="1357047" y="422283"/>
                    <a:pt x="1268148" y="416689"/>
                    <a:pt x="1388962" y="416689"/>
                  </a:cubicBezTo>
                  <a:lnTo>
                    <a:pt x="1632030" y="509286"/>
                  </a:lnTo>
                  <a:cubicBezTo>
                    <a:pt x="1643454" y="513570"/>
                    <a:pt x="1655841" y="515405"/>
                    <a:pt x="1666754" y="520861"/>
                  </a:cubicBezTo>
                  <a:cubicBezTo>
                    <a:pt x="1679196" y="527082"/>
                    <a:pt x="1701478" y="544010"/>
                    <a:pt x="1701478" y="544010"/>
                  </a:cubicBezTo>
                  <a:cubicBezTo>
                    <a:pt x="1964229" y="639556"/>
                    <a:pt x="1875338" y="596215"/>
                    <a:pt x="1979270" y="648183"/>
                  </a:cubicBezTo>
                  <a:cubicBezTo>
                    <a:pt x="2125883" y="721489"/>
                    <a:pt x="2095018" y="671332"/>
                    <a:pt x="2129741" y="740780"/>
                  </a:cubicBezTo>
                  <a:cubicBezTo>
                    <a:pt x="2169024" y="649118"/>
                    <a:pt x="2135082" y="659757"/>
                    <a:pt x="2199189" y="659757"/>
                  </a:cubicBezTo>
                  <a:lnTo>
                    <a:pt x="2349660" y="590309"/>
                  </a:lnTo>
                  <a:lnTo>
                    <a:pt x="2430683" y="694481"/>
                  </a:lnTo>
                  <a:lnTo>
                    <a:pt x="2534855" y="833377"/>
                  </a:lnTo>
                  <a:lnTo>
                    <a:pt x="2650602" y="914400"/>
                  </a:lnTo>
                  <a:lnTo>
                    <a:pt x="2685326" y="972274"/>
                  </a:lnTo>
                  <a:lnTo>
                    <a:pt x="2743200" y="1099595"/>
                  </a:lnTo>
                  <a:lnTo>
                    <a:pt x="2743200" y="1180618"/>
                  </a:lnTo>
                  <a:lnTo>
                    <a:pt x="2777924" y="1226917"/>
                  </a:lnTo>
                  <a:lnTo>
                    <a:pt x="2824222" y="1377388"/>
                  </a:lnTo>
                  <a:lnTo>
                    <a:pt x="2882096" y="1724628"/>
                  </a:lnTo>
                  <a:lnTo>
                    <a:pt x="2858946" y="1863524"/>
                  </a:lnTo>
                  <a:lnTo>
                    <a:pt x="2812648" y="1944547"/>
                  </a:lnTo>
                  <a:lnTo>
                    <a:pt x="2789498" y="2187615"/>
                  </a:lnTo>
                  <a:cubicBezTo>
                    <a:pt x="2825090" y="2341846"/>
                    <a:pt x="2772747" y="2338086"/>
                    <a:pt x="2835797" y="2338086"/>
                  </a:cubicBezTo>
                  <a:lnTo>
                    <a:pt x="2916820" y="2488557"/>
                  </a:lnTo>
                  <a:cubicBezTo>
                    <a:pt x="3116348" y="2828930"/>
                    <a:pt x="3021880" y="2732514"/>
                    <a:pt x="3125164" y="2835798"/>
                  </a:cubicBezTo>
                  <a:cubicBezTo>
                    <a:pt x="3148313" y="2862805"/>
                    <a:pt x="3170980" y="2890234"/>
                    <a:pt x="3194612" y="2916820"/>
                  </a:cubicBezTo>
                  <a:cubicBezTo>
                    <a:pt x="3201862" y="2924976"/>
                    <a:pt x="3217762" y="2939970"/>
                    <a:pt x="3217762" y="2939970"/>
                  </a:cubicBezTo>
                  <a:lnTo>
                    <a:pt x="3379807" y="3113590"/>
                  </a:lnTo>
                  <a:cubicBezTo>
                    <a:pt x="3106628" y="3244241"/>
                    <a:pt x="3211955" y="3240912"/>
                    <a:pt x="3090440" y="3240912"/>
                  </a:cubicBezTo>
                  <a:lnTo>
                    <a:pt x="1747777" y="3773347"/>
                  </a:lnTo>
                  <a:cubicBezTo>
                    <a:pt x="1292773" y="3897792"/>
                    <a:pt x="853679" y="4143737"/>
                    <a:pt x="381964" y="4143737"/>
                  </a:cubicBezTo>
                  <a:lnTo>
                    <a:pt x="46298" y="4143737"/>
                  </a:lnTo>
                  <a:lnTo>
                    <a:pt x="0" y="0"/>
                  </a:lnTo>
                  <a:close/>
                </a:path>
              </a:pathLst>
            </a:custGeom>
            <a:blipFill>
              <a:blip r:embed="rId3" cstate="print"/>
              <a:tile tx="0" ty="0" sx="100000" sy="100000" flip="none" algn="tl"/>
            </a:bli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EG" sz="3200" b="1" dirty="0">
                  <a:solidFill>
                    <a:schemeClr val="tx1"/>
                  </a:solidFill>
                  <a:latin typeface="Arial" pitchFamily="34" charset="0"/>
                  <a:cs typeface="Arial" pitchFamily="34" charset="0"/>
                </a:rPr>
                <a:t>       الدولة</a:t>
              </a:r>
            </a:p>
            <a:p>
              <a:pPr algn="ctr" rtl="1">
                <a:defRPr/>
              </a:pPr>
              <a:r>
                <a:rPr lang="ar-EG" sz="3200" b="1" dirty="0">
                  <a:solidFill>
                    <a:schemeClr val="tx1"/>
                  </a:solidFill>
                  <a:latin typeface="Arial" pitchFamily="34" charset="0"/>
                  <a:cs typeface="Arial" pitchFamily="34" charset="0"/>
                </a:rPr>
                <a:t>         المسيحية</a:t>
              </a:r>
              <a:endParaRPr lang="en-US" sz="3200" b="1" dirty="0">
                <a:solidFill>
                  <a:schemeClr val="tx1"/>
                </a:solidFill>
                <a:latin typeface="Arial" pitchFamily="34" charset="0"/>
                <a:cs typeface="Arial" pitchFamily="34" charset="0"/>
              </a:endParaRPr>
            </a:p>
          </p:txBody>
        </p:sp>
        <p:sp>
          <p:nvSpPr>
            <p:cNvPr id="20" name="Rectangular Callout 19"/>
            <p:cNvSpPr/>
            <p:nvPr/>
          </p:nvSpPr>
          <p:spPr>
            <a:xfrm>
              <a:off x="6553200" y="3314700"/>
              <a:ext cx="2286000" cy="990600"/>
            </a:xfrm>
            <a:prstGeom prst="wedgeRectCallout">
              <a:avLst>
                <a:gd name="adj1" fmla="val -232113"/>
                <a:gd name="adj2" fmla="val -50619"/>
              </a:avLst>
            </a:prstGeom>
            <a:blipFill>
              <a:blip r:embed="rId3" cstate="print"/>
              <a:tile tx="0" ty="0" sx="100000" sy="100000" flip="none" algn="tl"/>
            </a:blipFill>
            <a:ln>
              <a:solidFill>
                <a:schemeClr val="tx1"/>
              </a:solidFill>
            </a:ln>
          </p:spPr>
          <p:style>
            <a:lnRef idx="3">
              <a:schemeClr val="lt1"/>
            </a:lnRef>
            <a:fillRef idx="1">
              <a:schemeClr val="accent3"/>
            </a:fillRef>
            <a:effectRef idx="1">
              <a:schemeClr val="accent3"/>
            </a:effectRef>
            <a:fontRef idx="minor">
              <a:schemeClr val="lt1"/>
            </a:fontRef>
          </p:style>
          <p:txBody>
            <a:bodyPr anchor="ctr"/>
            <a:lstStyle/>
            <a:p>
              <a:pPr algn="ctr" rtl="1">
                <a:defRPr/>
              </a:pPr>
              <a:r>
                <a:rPr lang="ar-EG" sz="3200" b="1" dirty="0">
                  <a:solidFill>
                    <a:schemeClr val="tx1"/>
                  </a:solidFill>
                  <a:latin typeface="Arial" pitchFamily="34" charset="0"/>
                  <a:cs typeface="Arial" pitchFamily="34" charset="0"/>
                </a:rPr>
                <a:t>الدولة المسيحية</a:t>
              </a:r>
              <a:endParaRPr lang="en-US" sz="3200" b="1" dirty="0">
                <a:solidFill>
                  <a:schemeClr val="tx1"/>
                </a:solidFill>
                <a:latin typeface="Arial" pitchFamily="34" charset="0"/>
                <a:cs typeface="Arial" pitchFamily="34" charset="0"/>
              </a:endParaRPr>
            </a:p>
          </p:txBody>
        </p:sp>
      </p:grpSp>
      <p:grpSp>
        <p:nvGrpSpPr>
          <p:cNvPr id="4" name="مجموعة 41"/>
          <p:cNvGrpSpPr>
            <a:grpSpLocks/>
          </p:cNvGrpSpPr>
          <p:nvPr/>
        </p:nvGrpSpPr>
        <p:grpSpPr bwMode="auto">
          <a:xfrm>
            <a:off x="3611563" y="1143000"/>
            <a:ext cx="5227637" cy="2444750"/>
            <a:chOff x="3611563" y="1143000"/>
            <a:chExt cx="5227637" cy="2444750"/>
          </a:xfrm>
        </p:grpSpPr>
        <p:sp>
          <p:nvSpPr>
            <p:cNvPr id="9" name="Freeform 8"/>
            <p:cNvSpPr/>
            <p:nvPr/>
          </p:nvSpPr>
          <p:spPr>
            <a:xfrm>
              <a:off x="3611563" y="1643063"/>
              <a:ext cx="1909762" cy="1944687"/>
            </a:xfrm>
            <a:custGeom>
              <a:avLst/>
              <a:gdLst>
                <a:gd name="connsiteX0" fmla="*/ 289367 w 1909823"/>
                <a:gd name="connsiteY0" fmla="*/ 0 h 1944547"/>
                <a:gd name="connsiteX1" fmla="*/ 590309 w 1909823"/>
                <a:gd name="connsiteY1" fmla="*/ 196770 h 1944547"/>
                <a:gd name="connsiteX2" fmla="*/ 787079 w 1909823"/>
                <a:gd name="connsiteY2" fmla="*/ 335666 h 1944547"/>
                <a:gd name="connsiteX3" fmla="*/ 1018572 w 1909823"/>
                <a:gd name="connsiteY3" fmla="*/ 324091 h 1944547"/>
                <a:gd name="connsiteX4" fmla="*/ 1203767 w 1909823"/>
                <a:gd name="connsiteY4" fmla="*/ 300942 h 1944547"/>
                <a:gd name="connsiteX5" fmla="*/ 1423686 w 1909823"/>
                <a:gd name="connsiteY5" fmla="*/ 219919 h 1944547"/>
                <a:gd name="connsiteX6" fmla="*/ 1608881 w 1909823"/>
                <a:gd name="connsiteY6" fmla="*/ 23149 h 1944547"/>
                <a:gd name="connsiteX7" fmla="*/ 1909823 w 1909823"/>
                <a:gd name="connsiteY7" fmla="*/ 1006998 h 1944547"/>
                <a:gd name="connsiteX8" fmla="*/ 1817226 w 1909823"/>
                <a:gd name="connsiteY8" fmla="*/ 1226917 h 1944547"/>
                <a:gd name="connsiteX9" fmla="*/ 1597307 w 1909823"/>
                <a:gd name="connsiteY9" fmla="*/ 1574157 h 1944547"/>
                <a:gd name="connsiteX10" fmla="*/ 1458410 w 1909823"/>
                <a:gd name="connsiteY10" fmla="*/ 1944547 h 1944547"/>
                <a:gd name="connsiteX11" fmla="*/ 1064871 w 1909823"/>
                <a:gd name="connsiteY11" fmla="*/ 1469985 h 1944547"/>
                <a:gd name="connsiteX12" fmla="*/ 1018572 w 1909823"/>
                <a:gd name="connsiteY12" fmla="*/ 1296365 h 1944547"/>
                <a:gd name="connsiteX13" fmla="*/ 914400 w 1909823"/>
                <a:gd name="connsiteY13" fmla="*/ 1192192 h 1944547"/>
                <a:gd name="connsiteX14" fmla="*/ 787079 w 1909823"/>
                <a:gd name="connsiteY14" fmla="*/ 1018572 h 1944547"/>
                <a:gd name="connsiteX15" fmla="*/ 694481 w 1909823"/>
                <a:gd name="connsiteY15" fmla="*/ 810228 h 1944547"/>
                <a:gd name="connsiteX16" fmla="*/ 613458 w 1909823"/>
                <a:gd name="connsiteY16" fmla="*/ 891251 h 1944547"/>
                <a:gd name="connsiteX17" fmla="*/ 358815 w 1909823"/>
                <a:gd name="connsiteY17" fmla="*/ 868101 h 1944547"/>
                <a:gd name="connsiteX18" fmla="*/ 115747 w 1909823"/>
                <a:gd name="connsiteY18" fmla="*/ 844952 h 1944547"/>
                <a:gd name="connsiteX19" fmla="*/ 127322 w 1909823"/>
                <a:gd name="connsiteY19" fmla="*/ 763929 h 1944547"/>
                <a:gd name="connsiteX20" fmla="*/ 127322 w 1909823"/>
                <a:gd name="connsiteY20" fmla="*/ 636608 h 1944547"/>
                <a:gd name="connsiteX21" fmla="*/ 57874 w 1909823"/>
                <a:gd name="connsiteY21" fmla="*/ 578734 h 1944547"/>
                <a:gd name="connsiteX22" fmla="*/ 0 w 1909823"/>
                <a:gd name="connsiteY22" fmla="*/ 370390 h 1944547"/>
                <a:gd name="connsiteX23" fmla="*/ 57874 w 1909823"/>
                <a:gd name="connsiteY23" fmla="*/ 300942 h 1944547"/>
                <a:gd name="connsiteX24" fmla="*/ 289367 w 1909823"/>
                <a:gd name="connsiteY24" fmla="*/ 0 h 194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9823" h="1944547">
                  <a:moveTo>
                    <a:pt x="289367" y="0"/>
                  </a:moveTo>
                  <a:lnTo>
                    <a:pt x="590309" y="196770"/>
                  </a:lnTo>
                  <a:cubicBezTo>
                    <a:pt x="780000" y="327182"/>
                    <a:pt x="722532" y="271119"/>
                    <a:pt x="787079" y="335666"/>
                  </a:cubicBezTo>
                  <a:lnTo>
                    <a:pt x="1018572" y="324091"/>
                  </a:lnTo>
                  <a:cubicBezTo>
                    <a:pt x="1196017" y="300432"/>
                    <a:pt x="1133807" y="300942"/>
                    <a:pt x="1203767" y="300942"/>
                  </a:cubicBezTo>
                  <a:lnTo>
                    <a:pt x="1423686" y="219919"/>
                  </a:lnTo>
                  <a:lnTo>
                    <a:pt x="1608881" y="23149"/>
                  </a:lnTo>
                  <a:lnTo>
                    <a:pt x="1909823" y="1006998"/>
                  </a:lnTo>
                  <a:lnTo>
                    <a:pt x="1817226" y="1226917"/>
                  </a:lnTo>
                  <a:lnTo>
                    <a:pt x="1597307" y="1574157"/>
                  </a:lnTo>
                  <a:lnTo>
                    <a:pt x="1458410" y="1944547"/>
                  </a:lnTo>
                  <a:lnTo>
                    <a:pt x="1064871" y="1469985"/>
                  </a:lnTo>
                  <a:lnTo>
                    <a:pt x="1018572" y="1296365"/>
                  </a:lnTo>
                  <a:lnTo>
                    <a:pt x="914400" y="1192192"/>
                  </a:lnTo>
                  <a:cubicBezTo>
                    <a:pt x="796513" y="1015362"/>
                    <a:pt x="868208" y="1018572"/>
                    <a:pt x="787079" y="1018572"/>
                  </a:cubicBezTo>
                  <a:lnTo>
                    <a:pt x="694481" y="810228"/>
                  </a:lnTo>
                  <a:lnTo>
                    <a:pt x="613458" y="891251"/>
                  </a:lnTo>
                  <a:lnTo>
                    <a:pt x="358815" y="868101"/>
                  </a:lnTo>
                  <a:lnTo>
                    <a:pt x="115747" y="844952"/>
                  </a:lnTo>
                  <a:lnTo>
                    <a:pt x="127322" y="763929"/>
                  </a:lnTo>
                  <a:lnTo>
                    <a:pt x="127322" y="636608"/>
                  </a:lnTo>
                  <a:lnTo>
                    <a:pt x="57874" y="578734"/>
                  </a:lnTo>
                  <a:lnTo>
                    <a:pt x="0" y="370390"/>
                  </a:lnTo>
                  <a:lnTo>
                    <a:pt x="57874" y="300942"/>
                  </a:lnTo>
                  <a:lnTo>
                    <a:pt x="289367" y="0"/>
                  </a:lnTo>
                  <a:close/>
                </a:path>
              </a:pathLst>
            </a:custGeom>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rtl="1">
                <a:defRPr/>
              </a:pPr>
              <a:endParaRPr lang="en-US" dirty="0">
                <a:solidFill>
                  <a:schemeClr val="tx1"/>
                </a:solidFill>
                <a:latin typeface="Arial" pitchFamily="34" charset="0"/>
                <a:cs typeface="Arial" pitchFamily="34" charset="0"/>
              </a:endParaRPr>
            </a:p>
          </p:txBody>
        </p:sp>
        <p:sp>
          <p:nvSpPr>
            <p:cNvPr id="21" name="Rectangular Callout 20"/>
            <p:cNvSpPr/>
            <p:nvPr/>
          </p:nvSpPr>
          <p:spPr>
            <a:xfrm>
              <a:off x="6553200" y="1143000"/>
              <a:ext cx="2286000" cy="990600"/>
            </a:xfrm>
            <a:prstGeom prst="wedgeRectCallout">
              <a:avLst>
                <a:gd name="adj1" fmla="val -114728"/>
                <a:gd name="adj2" fmla="val 22399"/>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rtl="1">
                <a:defRPr/>
              </a:pPr>
              <a:r>
                <a:rPr lang="ar-EG" sz="3200" b="1" dirty="0">
                  <a:solidFill>
                    <a:schemeClr val="tx1"/>
                  </a:solidFill>
                  <a:latin typeface="Arial" pitchFamily="34" charset="0"/>
                  <a:cs typeface="Arial" pitchFamily="34" charset="0"/>
                </a:rPr>
                <a:t>تحت النفوذ </a:t>
              </a:r>
              <a:r>
                <a:rPr lang="ar-EG" sz="3200" b="1" dirty="0" err="1">
                  <a:solidFill>
                    <a:schemeClr val="tx1"/>
                  </a:solidFill>
                  <a:latin typeface="Arial" pitchFamily="34" charset="0"/>
                  <a:cs typeface="Arial" pitchFamily="34" charset="0"/>
                </a:rPr>
                <a:t>اليهودى</a:t>
              </a:r>
              <a:endParaRPr lang="en-US" sz="3200" b="1" dirty="0">
                <a:solidFill>
                  <a:schemeClr val="tx1"/>
                </a:solidFill>
                <a:latin typeface="Arial" pitchFamily="34" charset="0"/>
                <a:cs typeface="Arial" pitchFamily="34" charset="0"/>
              </a:endParaRPr>
            </a:p>
          </p:txBody>
        </p:sp>
      </p:grpSp>
      <p:sp>
        <p:nvSpPr>
          <p:cNvPr id="24" name="Oval 23"/>
          <p:cNvSpPr/>
          <p:nvPr/>
        </p:nvSpPr>
        <p:spPr>
          <a:xfrm>
            <a:off x="2895600" y="16764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solidFill>
              <a:latin typeface="Arial" pitchFamily="34" charset="0"/>
              <a:cs typeface="Arial" pitchFamily="34" charset="0"/>
            </a:endParaRPr>
          </a:p>
        </p:txBody>
      </p:sp>
      <p:sp>
        <p:nvSpPr>
          <p:cNvPr id="25" name="Oval 24"/>
          <p:cNvSpPr/>
          <p:nvPr/>
        </p:nvSpPr>
        <p:spPr>
          <a:xfrm>
            <a:off x="4419600" y="52578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latin typeface="Arial" pitchFamily="34" charset="0"/>
              <a:cs typeface="Arial" pitchFamily="34" charset="0"/>
            </a:endParaRPr>
          </a:p>
        </p:txBody>
      </p:sp>
      <p:sp>
        <p:nvSpPr>
          <p:cNvPr id="26" name="Oval 25"/>
          <p:cNvSpPr/>
          <p:nvPr/>
        </p:nvSpPr>
        <p:spPr>
          <a:xfrm>
            <a:off x="3581400" y="23622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solidFill>
              <a:latin typeface="Arial" pitchFamily="34" charset="0"/>
              <a:cs typeface="Arial" pitchFamily="34" charset="0"/>
            </a:endParaRPr>
          </a:p>
        </p:txBody>
      </p:sp>
      <p:sp>
        <p:nvSpPr>
          <p:cNvPr id="27" name="Oval 26"/>
          <p:cNvSpPr/>
          <p:nvPr/>
        </p:nvSpPr>
        <p:spPr>
          <a:xfrm>
            <a:off x="4267200" y="22860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solidFill>
              <a:latin typeface="Arial" pitchFamily="34" charset="0"/>
              <a:cs typeface="Arial" pitchFamily="34" charset="0"/>
            </a:endParaRPr>
          </a:p>
        </p:txBody>
      </p:sp>
      <p:sp>
        <p:nvSpPr>
          <p:cNvPr id="28" name="Oval 27"/>
          <p:cNvSpPr/>
          <p:nvPr/>
        </p:nvSpPr>
        <p:spPr>
          <a:xfrm>
            <a:off x="3429000" y="39624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solidFill>
              <a:latin typeface="Arial" pitchFamily="34" charset="0"/>
              <a:cs typeface="Arial" pitchFamily="34" charset="0"/>
            </a:endParaRPr>
          </a:p>
        </p:txBody>
      </p:sp>
      <p:sp>
        <p:nvSpPr>
          <p:cNvPr id="109583" name="TextBox 28"/>
          <p:cNvSpPr txBox="1">
            <a:spLocks noChangeArrowheads="1"/>
          </p:cNvSpPr>
          <p:nvPr/>
        </p:nvSpPr>
        <p:spPr bwMode="auto">
          <a:xfrm>
            <a:off x="1600200" y="1219200"/>
            <a:ext cx="1295400" cy="461963"/>
          </a:xfrm>
          <a:prstGeom prst="rect">
            <a:avLst/>
          </a:prstGeom>
          <a:noFill/>
          <a:ln w="9525">
            <a:noFill/>
            <a:miter lim="800000"/>
            <a:headEnd/>
            <a:tailEnd/>
          </a:ln>
        </p:spPr>
        <p:txBody>
          <a:bodyPr>
            <a:spAutoFit/>
          </a:bodyPr>
          <a:lstStyle/>
          <a:p>
            <a:pPr algn="r" rtl="1"/>
            <a:r>
              <a:rPr lang="ar-EG" sz="2400" b="1">
                <a:solidFill>
                  <a:schemeClr val="bg1"/>
                </a:solidFill>
              </a:rPr>
              <a:t>الإسكندرية</a:t>
            </a:r>
            <a:endParaRPr lang="en-US" sz="2400" b="1">
              <a:solidFill>
                <a:schemeClr val="bg1"/>
              </a:solidFill>
            </a:endParaRPr>
          </a:p>
        </p:txBody>
      </p:sp>
      <p:sp>
        <p:nvSpPr>
          <p:cNvPr id="109584" name="TextBox 29"/>
          <p:cNvSpPr txBox="1">
            <a:spLocks noChangeArrowheads="1"/>
          </p:cNvSpPr>
          <p:nvPr/>
        </p:nvSpPr>
        <p:spPr bwMode="auto">
          <a:xfrm>
            <a:off x="2438400" y="2209800"/>
            <a:ext cx="990600" cy="461963"/>
          </a:xfrm>
          <a:prstGeom prst="rect">
            <a:avLst/>
          </a:prstGeom>
          <a:noFill/>
          <a:ln w="9525">
            <a:noFill/>
            <a:miter lim="800000"/>
            <a:headEnd/>
            <a:tailEnd/>
          </a:ln>
        </p:spPr>
        <p:txBody>
          <a:bodyPr>
            <a:spAutoFit/>
          </a:bodyPr>
          <a:lstStyle/>
          <a:p>
            <a:pPr algn="r" rtl="1"/>
            <a:r>
              <a:rPr lang="ar-EG" sz="2400" b="1">
                <a:solidFill>
                  <a:schemeClr val="bg1"/>
                </a:solidFill>
              </a:rPr>
              <a:t>القاهرة</a:t>
            </a:r>
            <a:endParaRPr lang="en-US" sz="2400" b="1">
              <a:solidFill>
                <a:schemeClr val="bg1"/>
              </a:solidFill>
            </a:endParaRPr>
          </a:p>
        </p:txBody>
      </p:sp>
      <p:sp>
        <p:nvSpPr>
          <p:cNvPr id="109585" name="TextBox 30"/>
          <p:cNvSpPr txBox="1">
            <a:spLocks noChangeArrowheads="1"/>
          </p:cNvSpPr>
          <p:nvPr/>
        </p:nvSpPr>
        <p:spPr bwMode="auto">
          <a:xfrm>
            <a:off x="2514600" y="3886200"/>
            <a:ext cx="838200" cy="461963"/>
          </a:xfrm>
          <a:prstGeom prst="rect">
            <a:avLst/>
          </a:prstGeom>
          <a:noFill/>
          <a:ln w="9525">
            <a:noFill/>
            <a:miter lim="800000"/>
            <a:headEnd/>
            <a:tailEnd/>
          </a:ln>
        </p:spPr>
        <p:txBody>
          <a:bodyPr>
            <a:spAutoFit/>
          </a:bodyPr>
          <a:lstStyle/>
          <a:p>
            <a:pPr algn="r" rtl="1"/>
            <a:r>
              <a:rPr lang="ar-EG" sz="2400" b="1">
                <a:solidFill>
                  <a:schemeClr val="bg1"/>
                </a:solidFill>
              </a:rPr>
              <a:t>أسيوط</a:t>
            </a:r>
            <a:endParaRPr lang="en-US" sz="2400" b="1">
              <a:solidFill>
                <a:schemeClr val="bg1"/>
              </a:solidFill>
            </a:endParaRPr>
          </a:p>
        </p:txBody>
      </p:sp>
      <p:sp>
        <p:nvSpPr>
          <p:cNvPr id="109586" name="TextBox 31"/>
          <p:cNvSpPr txBox="1">
            <a:spLocks noChangeArrowheads="1"/>
          </p:cNvSpPr>
          <p:nvPr/>
        </p:nvSpPr>
        <p:spPr bwMode="auto">
          <a:xfrm>
            <a:off x="4495800" y="4953000"/>
            <a:ext cx="838200" cy="461963"/>
          </a:xfrm>
          <a:prstGeom prst="rect">
            <a:avLst/>
          </a:prstGeom>
          <a:noFill/>
          <a:ln w="9525">
            <a:noFill/>
            <a:miter lim="800000"/>
            <a:headEnd/>
            <a:tailEnd/>
          </a:ln>
        </p:spPr>
        <p:txBody>
          <a:bodyPr>
            <a:spAutoFit/>
          </a:bodyPr>
          <a:lstStyle/>
          <a:p>
            <a:pPr algn="r" rtl="1"/>
            <a:r>
              <a:rPr lang="ar-EG" sz="2400" b="1"/>
              <a:t>أسوان </a:t>
            </a:r>
            <a:endParaRPr lang="en-US" sz="2400" b="1"/>
          </a:p>
        </p:txBody>
      </p:sp>
      <p:sp>
        <p:nvSpPr>
          <p:cNvPr id="109587" name="TextBox 32"/>
          <p:cNvSpPr txBox="1">
            <a:spLocks noChangeArrowheads="1"/>
          </p:cNvSpPr>
          <p:nvPr/>
        </p:nvSpPr>
        <p:spPr bwMode="auto">
          <a:xfrm>
            <a:off x="4191000" y="2205038"/>
            <a:ext cx="1066800" cy="461962"/>
          </a:xfrm>
          <a:prstGeom prst="rect">
            <a:avLst/>
          </a:prstGeom>
          <a:noFill/>
          <a:ln w="9525">
            <a:noFill/>
            <a:miter lim="800000"/>
            <a:headEnd/>
            <a:tailEnd/>
          </a:ln>
        </p:spPr>
        <p:txBody>
          <a:bodyPr>
            <a:spAutoFit/>
          </a:bodyPr>
          <a:lstStyle/>
          <a:p>
            <a:pPr algn="r" rtl="1"/>
            <a:r>
              <a:rPr lang="ar-EG" sz="2400" b="1" dirty="0"/>
              <a:t>السويس</a:t>
            </a:r>
            <a:endParaRPr lang="en-US" sz="2400" b="1" dirty="0"/>
          </a:p>
        </p:txBody>
      </p:sp>
      <p:sp>
        <p:nvSpPr>
          <p:cNvPr id="109588" name="TextBox 33"/>
          <p:cNvSpPr txBox="1">
            <a:spLocks noChangeArrowheads="1"/>
          </p:cNvSpPr>
          <p:nvPr/>
        </p:nvSpPr>
        <p:spPr bwMode="auto">
          <a:xfrm>
            <a:off x="4267200" y="5710238"/>
            <a:ext cx="1371600" cy="461962"/>
          </a:xfrm>
          <a:prstGeom prst="rect">
            <a:avLst/>
          </a:prstGeom>
          <a:noFill/>
          <a:ln w="9525">
            <a:noFill/>
            <a:miter lim="800000"/>
            <a:headEnd/>
            <a:tailEnd/>
          </a:ln>
        </p:spPr>
        <p:txBody>
          <a:bodyPr>
            <a:spAutoFit/>
          </a:bodyPr>
          <a:lstStyle/>
          <a:p>
            <a:pPr algn="r" rtl="1"/>
            <a:r>
              <a:rPr lang="ar-EG" sz="2400" b="1"/>
              <a:t>ألسد العالى </a:t>
            </a:r>
            <a:endParaRPr lang="en-US" sz="2400" b="1"/>
          </a:p>
        </p:txBody>
      </p:sp>
      <p:sp>
        <p:nvSpPr>
          <p:cNvPr id="35" name="Rectangle 34"/>
          <p:cNvSpPr/>
          <p:nvPr/>
        </p:nvSpPr>
        <p:spPr>
          <a:xfrm>
            <a:off x="4114800" y="5715000"/>
            <a:ext cx="304800" cy="76200"/>
          </a:xfrm>
          <a:prstGeom prst="rect">
            <a:avLst/>
          </a:prstGeom>
          <a:solidFill>
            <a:srgbClr val="FFFF00"/>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latin typeface="Arial" pitchFamily="34" charset="0"/>
              <a:cs typeface="Arial" pitchFamily="34" charset="0"/>
            </a:endParaRPr>
          </a:p>
        </p:txBody>
      </p:sp>
      <p:sp>
        <p:nvSpPr>
          <p:cNvPr id="109590" name="TextBox 35"/>
          <p:cNvSpPr txBox="1">
            <a:spLocks noChangeArrowheads="1"/>
          </p:cNvSpPr>
          <p:nvPr/>
        </p:nvSpPr>
        <p:spPr bwMode="auto">
          <a:xfrm>
            <a:off x="4876800" y="3505200"/>
            <a:ext cx="838200" cy="830263"/>
          </a:xfrm>
          <a:prstGeom prst="rect">
            <a:avLst/>
          </a:prstGeom>
          <a:noFill/>
          <a:ln w="9525">
            <a:noFill/>
            <a:miter lim="800000"/>
            <a:headEnd/>
            <a:tailEnd/>
          </a:ln>
        </p:spPr>
        <p:txBody>
          <a:bodyPr>
            <a:spAutoFit/>
          </a:bodyPr>
          <a:lstStyle/>
          <a:p>
            <a:pPr algn="r" rtl="1"/>
            <a:r>
              <a:rPr lang="ar-EG" sz="2400" b="1">
                <a:solidFill>
                  <a:schemeClr val="bg1"/>
                </a:solidFill>
              </a:rPr>
              <a:t>البحر الأحمر</a:t>
            </a:r>
            <a:endParaRPr lang="en-US" sz="2400" b="1">
              <a:solidFill>
                <a:schemeClr val="bg1"/>
              </a:solidFill>
            </a:endParaRPr>
          </a:p>
        </p:txBody>
      </p:sp>
      <p:sp>
        <p:nvSpPr>
          <p:cNvPr id="38" name="Freeform 37"/>
          <p:cNvSpPr/>
          <p:nvPr/>
        </p:nvSpPr>
        <p:spPr>
          <a:xfrm>
            <a:off x="3346450" y="2459038"/>
            <a:ext cx="1068388" cy="4205287"/>
          </a:xfrm>
          <a:custGeom>
            <a:avLst/>
            <a:gdLst>
              <a:gd name="connsiteX0" fmla="*/ 636642 w 1068580"/>
              <a:gd name="connsiteY0" fmla="*/ 4206240 h 4206240"/>
              <a:gd name="connsiteX1" fmla="*/ 646802 w 1068580"/>
              <a:gd name="connsiteY1" fmla="*/ 4104640 h 4206240"/>
              <a:gd name="connsiteX2" fmla="*/ 606162 w 1068580"/>
              <a:gd name="connsiteY2" fmla="*/ 4043680 h 4206240"/>
              <a:gd name="connsiteX3" fmla="*/ 596002 w 1068580"/>
              <a:gd name="connsiteY3" fmla="*/ 4003040 h 4206240"/>
              <a:gd name="connsiteX4" fmla="*/ 585842 w 1068580"/>
              <a:gd name="connsiteY4" fmla="*/ 3972560 h 4206240"/>
              <a:gd name="connsiteX5" fmla="*/ 575682 w 1068580"/>
              <a:gd name="connsiteY5" fmla="*/ 3901440 h 4206240"/>
              <a:gd name="connsiteX6" fmla="*/ 585842 w 1068580"/>
              <a:gd name="connsiteY6" fmla="*/ 3728720 h 4206240"/>
              <a:gd name="connsiteX7" fmla="*/ 636642 w 1068580"/>
              <a:gd name="connsiteY7" fmla="*/ 3677920 h 4206240"/>
              <a:gd name="connsiteX8" fmla="*/ 667122 w 1068580"/>
              <a:gd name="connsiteY8" fmla="*/ 3667760 h 4206240"/>
              <a:gd name="connsiteX9" fmla="*/ 728082 w 1068580"/>
              <a:gd name="connsiteY9" fmla="*/ 3627120 h 4206240"/>
              <a:gd name="connsiteX10" fmla="*/ 758562 w 1068580"/>
              <a:gd name="connsiteY10" fmla="*/ 3606800 h 4206240"/>
              <a:gd name="connsiteX11" fmla="*/ 789042 w 1068580"/>
              <a:gd name="connsiteY11" fmla="*/ 3586480 h 4206240"/>
              <a:gd name="connsiteX12" fmla="*/ 850002 w 1068580"/>
              <a:gd name="connsiteY12" fmla="*/ 3535680 h 4206240"/>
              <a:gd name="connsiteX13" fmla="*/ 860162 w 1068580"/>
              <a:gd name="connsiteY13" fmla="*/ 3505200 h 4206240"/>
              <a:gd name="connsiteX14" fmla="*/ 900802 w 1068580"/>
              <a:gd name="connsiteY14" fmla="*/ 3444240 h 4206240"/>
              <a:gd name="connsiteX15" fmla="*/ 921122 w 1068580"/>
              <a:gd name="connsiteY15" fmla="*/ 3383280 h 4206240"/>
              <a:gd name="connsiteX16" fmla="*/ 931282 w 1068580"/>
              <a:gd name="connsiteY16" fmla="*/ 3312160 h 4206240"/>
              <a:gd name="connsiteX17" fmla="*/ 921122 w 1068580"/>
              <a:gd name="connsiteY17" fmla="*/ 3261360 h 4206240"/>
              <a:gd name="connsiteX18" fmla="*/ 890642 w 1068580"/>
              <a:gd name="connsiteY18" fmla="*/ 3200400 h 4206240"/>
              <a:gd name="connsiteX19" fmla="*/ 860162 w 1068580"/>
              <a:gd name="connsiteY19" fmla="*/ 3180080 h 4206240"/>
              <a:gd name="connsiteX20" fmla="*/ 850002 w 1068580"/>
              <a:gd name="connsiteY20" fmla="*/ 3149600 h 4206240"/>
              <a:gd name="connsiteX21" fmla="*/ 860162 w 1068580"/>
              <a:gd name="connsiteY21" fmla="*/ 3068320 h 4206240"/>
              <a:gd name="connsiteX22" fmla="*/ 900802 w 1068580"/>
              <a:gd name="connsiteY22" fmla="*/ 2976880 h 4206240"/>
              <a:gd name="connsiteX23" fmla="*/ 931282 w 1068580"/>
              <a:gd name="connsiteY23" fmla="*/ 2956560 h 4206240"/>
              <a:gd name="connsiteX24" fmla="*/ 982082 w 1068580"/>
              <a:gd name="connsiteY24" fmla="*/ 2915920 h 4206240"/>
              <a:gd name="connsiteX25" fmla="*/ 1043042 w 1068580"/>
              <a:gd name="connsiteY25" fmla="*/ 2875280 h 4206240"/>
              <a:gd name="connsiteX26" fmla="*/ 1063362 w 1068580"/>
              <a:gd name="connsiteY26" fmla="*/ 2844800 h 4206240"/>
              <a:gd name="connsiteX27" fmla="*/ 1043042 w 1068580"/>
              <a:gd name="connsiteY27" fmla="*/ 2733040 h 4206240"/>
              <a:gd name="connsiteX28" fmla="*/ 1032882 w 1068580"/>
              <a:gd name="connsiteY28" fmla="*/ 2692400 h 4206240"/>
              <a:gd name="connsiteX29" fmla="*/ 1002402 w 1068580"/>
              <a:gd name="connsiteY29" fmla="*/ 2672080 h 4206240"/>
              <a:gd name="connsiteX30" fmla="*/ 992242 w 1068580"/>
              <a:gd name="connsiteY30" fmla="*/ 2641600 h 4206240"/>
              <a:gd name="connsiteX31" fmla="*/ 961762 w 1068580"/>
              <a:gd name="connsiteY31" fmla="*/ 2621280 h 4206240"/>
              <a:gd name="connsiteX32" fmla="*/ 941442 w 1068580"/>
              <a:gd name="connsiteY32" fmla="*/ 2560320 h 4206240"/>
              <a:gd name="connsiteX33" fmla="*/ 931282 w 1068580"/>
              <a:gd name="connsiteY33" fmla="*/ 2529840 h 4206240"/>
              <a:gd name="connsiteX34" fmla="*/ 921122 w 1068580"/>
              <a:gd name="connsiteY34" fmla="*/ 2428240 h 4206240"/>
              <a:gd name="connsiteX35" fmla="*/ 890642 w 1068580"/>
              <a:gd name="connsiteY35" fmla="*/ 2397760 h 4206240"/>
              <a:gd name="connsiteX36" fmla="*/ 839842 w 1068580"/>
              <a:gd name="connsiteY36" fmla="*/ 2346960 h 4206240"/>
              <a:gd name="connsiteX37" fmla="*/ 829682 w 1068580"/>
              <a:gd name="connsiteY37" fmla="*/ 2316480 h 4206240"/>
              <a:gd name="connsiteX38" fmla="*/ 850002 w 1068580"/>
              <a:gd name="connsiteY38" fmla="*/ 2214880 h 4206240"/>
              <a:gd name="connsiteX39" fmla="*/ 809362 w 1068580"/>
              <a:gd name="connsiteY39" fmla="*/ 2164080 h 4206240"/>
              <a:gd name="connsiteX40" fmla="*/ 758562 w 1068580"/>
              <a:gd name="connsiteY40" fmla="*/ 2123440 h 4206240"/>
              <a:gd name="connsiteX41" fmla="*/ 707762 w 1068580"/>
              <a:gd name="connsiteY41" fmla="*/ 2082800 h 4206240"/>
              <a:gd name="connsiteX42" fmla="*/ 656962 w 1068580"/>
              <a:gd name="connsiteY42" fmla="*/ 2042160 h 4206240"/>
              <a:gd name="connsiteX43" fmla="*/ 646802 w 1068580"/>
              <a:gd name="connsiteY43" fmla="*/ 2011680 h 4206240"/>
              <a:gd name="connsiteX44" fmla="*/ 585842 w 1068580"/>
              <a:gd name="connsiteY44" fmla="*/ 1960880 h 4206240"/>
              <a:gd name="connsiteX45" fmla="*/ 514722 w 1068580"/>
              <a:gd name="connsiteY45" fmla="*/ 1889760 h 4206240"/>
              <a:gd name="connsiteX46" fmla="*/ 474082 w 1068580"/>
              <a:gd name="connsiteY46" fmla="*/ 1879600 h 4206240"/>
              <a:gd name="connsiteX47" fmla="*/ 423282 w 1068580"/>
              <a:gd name="connsiteY47" fmla="*/ 1838960 h 4206240"/>
              <a:gd name="connsiteX48" fmla="*/ 352162 w 1068580"/>
              <a:gd name="connsiteY48" fmla="*/ 1798320 h 4206240"/>
              <a:gd name="connsiteX49" fmla="*/ 321682 w 1068580"/>
              <a:gd name="connsiteY49" fmla="*/ 1788160 h 4206240"/>
              <a:gd name="connsiteX50" fmla="*/ 291202 w 1068580"/>
              <a:gd name="connsiteY50" fmla="*/ 1767840 h 4206240"/>
              <a:gd name="connsiteX51" fmla="*/ 230242 w 1068580"/>
              <a:gd name="connsiteY51" fmla="*/ 1737360 h 4206240"/>
              <a:gd name="connsiteX52" fmla="*/ 230242 w 1068580"/>
              <a:gd name="connsiteY52" fmla="*/ 1615440 h 4206240"/>
              <a:gd name="connsiteX53" fmla="*/ 220082 w 1068580"/>
              <a:gd name="connsiteY53" fmla="*/ 1544320 h 4206240"/>
              <a:gd name="connsiteX54" fmla="*/ 189602 w 1068580"/>
              <a:gd name="connsiteY54" fmla="*/ 1483360 h 4206240"/>
              <a:gd name="connsiteX55" fmla="*/ 159122 w 1068580"/>
              <a:gd name="connsiteY55" fmla="*/ 1473200 h 4206240"/>
              <a:gd name="connsiteX56" fmla="*/ 108322 w 1068580"/>
              <a:gd name="connsiteY56" fmla="*/ 1381760 h 4206240"/>
              <a:gd name="connsiteX57" fmla="*/ 88002 w 1068580"/>
              <a:gd name="connsiteY57" fmla="*/ 1351280 h 4206240"/>
              <a:gd name="connsiteX58" fmla="*/ 67682 w 1068580"/>
              <a:gd name="connsiteY58" fmla="*/ 1290320 h 4206240"/>
              <a:gd name="connsiteX59" fmla="*/ 16882 w 1068580"/>
              <a:gd name="connsiteY59" fmla="*/ 1198880 h 4206240"/>
              <a:gd name="connsiteX60" fmla="*/ 16882 w 1068580"/>
              <a:gd name="connsiteY60" fmla="*/ 1046480 h 4206240"/>
              <a:gd name="connsiteX61" fmla="*/ 37202 w 1068580"/>
              <a:gd name="connsiteY61" fmla="*/ 985520 h 4206240"/>
              <a:gd name="connsiteX62" fmla="*/ 47362 w 1068580"/>
              <a:gd name="connsiteY62" fmla="*/ 914400 h 4206240"/>
              <a:gd name="connsiteX63" fmla="*/ 57522 w 1068580"/>
              <a:gd name="connsiteY63" fmla="*/ 883920 h 4206240"/>
              <a:gd name="connsiteX64" fmla="*/ 67682 w 1068580"/>
              <a:gd name="connsiteY64" fmla="*/ 833120 h 4206240"/>
              <a:gd name="connsiteX65" fmla="*/ 77842 w 1068580"/>
              <a:gd name="connsiteY65" fmla="*/ 802640 h 4206240"/>
              <a:gd name="connsiteX66" fmla="*/ 88002 w 1068580"/>
              <a:gd name="connsiteY66" fmla="*/ 762000 h 4206240"/>
              <a:gd name="connsiteX67" fmla="*/ 118482 w 1068580"/>
              <a:gd name="connsiteY67" fmla="*/ 650240 h 4206240"/>
              <a:gd name="connsiteX68" fmla="*/ 159122 w 1068580"/>
              <a:gd name="connsiteY68" fmla="*/ 589280 h 4206240"/>
              <a:gd name="connsiteX69" fmla="*/ 169282 w 1068580"/>
              <a:gd name="connsiteY69" fmla="*/ 558800 h 4206240"/>
              <a:gd name="connsiteX70" fmla="*/ 240402 w 1068580"/>
              <a:gd name="connsiteY70" fmla="*/ 467360 h 4206240"/>
              <a:gd name="connsiteX71" fmla="*/ 260722 w 1068580"/>
              <a:gd name="connsiteY71" fmla="*/ 406400 h 4206240"/>
              <a:gd name="connsiteX72" fmla="*/ 270882 w 1068580"/>
              <a:gd name="connsiteY72" fmla="*/ 375920 h 4206240"/>
              <a:gd name="connsiteX73" fmla="*/ 250562 w 1068580"/>
              <a:gd name="connsiteY73" fmla="*/ 274320 h 4206240"/>
              <a:gd name="connsiteX74" fmla="*/ 230242 w 1068580"/>
              <a:gd name="connsiteY74" fmla="*/ 213360 h 4206240"/>
              <a:gd name="connsiteX75" fmla="*/ 240402 w 1068580"/>
              <a:gd name="connsiteY75" fmla="*/ 101600 h 4206240"/>
              <a:gd name="connsiteX76" fmla="*/ 250562 w 1068580"/>
              <a:gd name="connsiteY76" fmla="*/ 71120 h 4206240"/>
              <a:gd name="connsiteX77" fmla="*/ 281042 w 1068580"/>
              <a:gd name="connsiteY77" fmla="*/ 40640 h 4206240"/>
              <a:gd name="connsiteX78" fmla="*/ 311522 w 1068580"/>
              <a:gd name="connsiteY78" fmla="*/ 20320 h 4206240"/>
              <a:gd name="connsiteX79" fmla="*/ 311522 w 1068580"/>
              <a:gd name="connsiteY79" fmla="*/ 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68580" h="4206240">
                <a:moveTo>
                  <a:pt x="636642" y="4206240"/>
                </a:moveTo>
                <a:cubicBezTo>
                  <a:pt x="651956" y="4160297"/>
                  <a:pt x="668299" y="4147634"/>
                  <a:pt x="646802" y="4104640"/>
                </a:cubicBezTo>
                <a:cubicBezTo>
                  <a:pt x="635880" y="4082797"/>
                  <a:pt x="606162" y="4043680"/>
                  <a:pt x="606162" y="4043680"/>
                </a:cubicBezTo>
                <a:cubicBezTo>
                  <a:pt x="602775" y="4030133"/>
                  <a:pt x="599838" y="4016466"/>
                  <a:pt x="596002" y="4003040"/>
                </a:cubicBezTo>
                <a:cubicBezTo>
                  <a:pt x="593060" y="3992742"/>
                  <a:pt x="587942" y="3983062"/>
                  <a:pt x="585842" y="3972560"/>
                </a:cubicBezTo>
                <a:cubicBezTo>
                  <a:pt x="581146" y="3949078"/>
                  <a:pt x="579069" y="3925147"/>
                  <a:pt x="575682" y="3901440"/>
                </a:cubicBezTo>
                <a:cubicBezTo>
                  <a:pt x="579069" y="3843867"/>
                  <a:pt x="577287" y="3785755"/>
                  <a:pt x="585842" y="3728720"/>
                </a:cubicBezTo>
                <a:cubicBezTo>
                  <a:pt x="589137" y="3706752"/>
                  <a:pt x="619800" y="3686341"/>
                  <a:pt x="636642" y="3677920"/>
                </a:cubicBezTo>
                <a:cubicBezTo>
                  <a:pt x="646221" y="3673131"/>
                  <a:pt x="657760" y="3672961"/>
                  <a:pt x="667122" y="3667760"/>
                </a:cubicBezTo>
                <a:cubicBezTo>
                  <a:pt x="688470" y="3655900"/>
                  <a:pt x="707762" y="3640667"/>
                  <a:pt x="728082" y="3627120"/>
                </a:cubicBezTo>
                <a:lnTo>
                  <a:pt x="758562" y="3606800"/>
                </a:lnTo>
                <a:cubicBezTo>
                  <a:pt x="768722" y="3600027"/>
                  <a:pt x="780408" y="3595114"/>
                  <a:pt x="789042" y="3586480"/>
                </a:cubicBezTo>
                <a:cubicBezTo>
                  <a:pt x="828156" y="3547366"/>
                  <a:pt x="807567" y="3563970"/>
                  <a:pt x="850002" y="3535680"/>
                </a:cubicBezTo>
                <a:cubicBezTo>
                  <a:pt x="853389" y="3525520"/>
                  <a:pt x="854961" y="3514562"/>
                  <a:pt x="860162" y="3505200"/>
                </a:cubicBezTo>
                <a:cubicBezTo>
                  <a:pt x="872022" y="3483852"/>
                  <a:pt x="893079" y="3467408"/>
                  <a:pt x="900802" y="3444240"/>
                </a:cubicBezTo>
                <a:lnTo>
                  <a:pt x="921122" y="3383280"/>
                </a:lnTo>
                <a:cubicBezTo>
                  <a:pt x="924509" y="3359573"/>
                  <a:pt x="931282" y="3336107"/>
                  <a:pt x="931282" y="3312160"/>
                </a:cubicBezTo>
                <a:cubicBezTo>
                  <a:pt x="931282" y="3294891"/>
                  <a:pt x="925310" y="3278113"/>
                  <a:pt x="921122" y="3261360"/>
                </a:cubicBezTo>
                <a:cubicBezTo>
                  <a:pt x="915613" y="3239324"/>
                  <a:pt x="907197" y="3216955"/>
                  <a:pt x="890642" y="3200400"/>
                </a:cubicBezTo>
                <a:cubicBezTo>
                  <a:pt x="882008" y="3191766"/>
                  <a:pt x="870322" y="3186853"/>
                  <a:pt x="860162" y="3180080"/>
                </a:cubicBezTo>
                <a:cubicBezTo>
                  <a:pt x="856775" y="3169920"/>
                  <a:pt x="850002" y="3160310"/>
                  <a:pt x="850002" y="3149600"/>
                </a:cubicBezTo>
                <a:cubicBezTo>
                  <a:pt x="850002" y="3122296"/>
                  <a:pt x="854441" y="3095018"/>
                  <a:pt x="860162" y="3068320"/>
                </a:cubicBezTo>
                <a:cubicBezTo>
                  <a:pt x="865649" y="3042712"/>
                  <a:pt x="879258" y="2998424"/>
                  <a:pt x="900802" y="2976880"/>
                </a:cubicBezTo>
                <a:cubicBezTo>
                  <a:pt x="909436" y="2968246"/>
                  <a:pt x="921122" y="2963333"/>
                  <a:pt x="931282" y="2956560"/>
                </a:cubicBezTo>
                <a:cubicBezTo>
                  <a:pt x="989516" y="2869209"/>
                  <a:pt x="911975" y="2972006"/>
                  <a:pt x="982082" y="2915920"/>
                </a:cubicBezTo>
                <a:cubicBezTo>
                  <a:pt x="1045867" y="2864892"/>
                  <a:pt x="949709" y="2898613"/>
                  <a:pt x="1043042" y="2875280"/>
                </a:cubicBezTo>
                <a:cubicBezTo>
                  <a:pt x="1049815" y="2865120"/>
                  <a:pt x="1062256" y="2856961"/>
                  <a:pt x="1063362" y="2844800"/>
                </a:cubicBezTo>
                <a:cubicBezTo>
                  <a:pt x="1068580" y="2787406"/>
                  <a:pt x="1055284" y="2775886"/>
                  <a:pt x="1043042" y="2733040"/>
                </a:cubicBezTo>
                <a:cubicBezTo>
                  <a:pt x="1039206" y="2719614"/>
                  <a:pt x="1040628" y="2704018"/>
                  <a:pt x="1032882" y="2692400"/>
                </a:cubicBezTo>
                <a:cubicBezTo>
                  <a:pt x="1026109" y="2682240"/>
                  <a:pt x="1012562" y="2678853"/>
                  <a:pt x="1002402" y="2672080"/>
                </a:cubicBezTo>
                <a:cubicBezTo>
                  <a:pt x="999015" y="2661920"/>
                  <a:pt x="998932" y="2649963"/>
                  <a:pt x="992242" y="2641600"/>
                </a:cubicBezTo>
                <a:cubicBezTo>
                  <a:pt x="984614" y="2632065"/>
                  <a:pt x="968234" y="2631635"/>
                  <a:pt x="961762" y="2621280"/>
                </a:cubicBezTo>
                <a:cubicBezTo>
                  <a:pt x="950410" y="2603117"/>
                  <a:pt x="948215" y="2580640"/>
                  <a:pt x="941442" y="2560320"/>
                </a:cubicBezTo>
                <a:lnTo>
                  <a:pt x="931282" y="2529840"/>
                </a:lnTo>
                <a:cubicBezTo>
                  <a:pt x="927895" y="2495973"/>
                  <a:pt x="931131" y="2460770"/>
                  <a:pt x="921122" y="2428240"/>
                </a:cubicBezTo>
                <a:cubicBezTo>
                  <a:pt x="916896" y="2414507"/>
                  <a:pt x="899840" y="2408798"/>
                  <a:pt x="890642" y="2397760"/>
                </a:cubicBezTo>
                <a:cubicBezTo>
                  <a:pt x="848309" y="2346960"/>
                  <a:pt x="895722" y="2384213"/>
                  <a:pt x="839842" y="2346960"/>
                </a:cubicBezTo>
                <a:cubicBezTo>
                  <a:pt x="836455" y="2336800"/>
                  <a:pt x="829682" y="2327190"/>
                  <a:pt x="829682" y="2316480"/>
                </a:cubicBezTo>
                <a:cubicBezTo>
                  <a:pt x="829682" y="2269782"/>
                  <a:pt x="837490" y="2252415"/>
                  <a:pt x="850002" y="2214880"/>
                </a:cubicBezTo>
                <a:cubicBezTo>
                  <a:pt x="830223" y="2155542"/>
                  <a:pt x="855318" y="2210036"/>
                  <a:pt x="809362" y="2164080"/>
                </a:cubicBezTo>
                <a:cubicBezTo>
                  <a:pt x="763406" y="2118124"/>
                  <a:pt x="817900" y="2143219"/>
                  <a:pt x="758562" y="2123440"/>
                </a:cubicBezTo>
                <a:cubicBezTo>
                  <a:pt x="700328" y="2036089"/>
                  <a:pt x="777869" y="2138886"/>
                  <a:pt x="707762" y="2082800"/>
                </a:cubicBezTo>
                <a:cubicBezTo>
                  <a:pt x="642110" y="2030279"/>
                  <a:pt x="733574" y="2067697"/>
                  <a:pt x="656962" y="2042160"/>
                </a:cubicBezTo>
                <a:cubicBezTo>
                  <a:pt x="653575" y="2032000"/>
                  <a:pt x="652743" y="2020591"/>
                  <a:pt x="646802" y="2011680"/>
                </a:cubicBezTo>
                <a:cubicBezTo>
                  <a:pt x="631156" y="1988211"/>
                  <a:pt x="608333" y="1975874"/>
                  <a:pt x="585842" y="1960880"/>
                </a:cubicBezTo>
                <a:cubicBezTo>
                  <a:pt x="544059" y="1898205"/>
                  <a:pt x="566267" y="1904487"/>
                  <a:pt x="514722" y="1889760"/>
                </a:cubicBezTo>
                <a:cubicBezTo>
                  <a:pt x="501296" y="1885924"/>
                  <a:pt x="487629" y="1882987"/>
                  <a:pt x="474082" y="1879600"/>
                </a:cubicBezTo>
                <a:cubicBezTo>
                  <a:pt x="439828" y="1828219"/>
                  <a:pt x="472357" y="1863497"/>
                  <a:pt x="423282" y="1838960"/>
                </a:cubicBezTo>
                <a:cubicBezTo>
                  <a:pt x="321246" y="1787942"/>
                  <a:pt x="476847" y="1851757"/>
                  <a:pt x="352162" y="1798320"/>
                </a:cubicBezTo>
                <a:cubicBezTo>
                  <a:pt x="342318" y="1794101"/>
                  <a:pt x="331261" y="1792949"/>
                  <a:pt x="321682" y="1788160"/>
                </a:cubicBezTo>
                <a:cubicBezTo>
                  <a:pt x="310760" y="1782699"/>
                  <a:pt x="302124" y="1773301"/>
                  <a:pt x="291202" y="1767840"/>
                </a:cubicBezTo>
                <a:cubicBezTo>
                  <a:pt x="207074" y="1725776"/>
                  <a:pt x="317593" y="1795594"/>
                  <a:pt x="230242" y="1737360"/>
                </a:cubicBezTo>
                <a:cubicBezTo>
                  <a:pt x="206423" y="1665903"/>
                  <a:pt x="230242" y="1751552"/>
                  <a:pt x="230242" y="1615440"/>
                </a:cubicBezTo>
                <a:cubicBezTo>
                  <a:pt x="230242" y="1591493"/>
                  <a:pt x="224778" y="1567802"/>
                  <a:pt x="220082" y="1544320"/>
                </a:cubicBezTo>
                <a:cubicBezTo>
                  <a:pt x="216576" y="1526791"/>
                  <a:pt x="203873" y="1494777"/>
                  <a:pt x="189602" y="1483360"/>
                </a:cubicBezTo>
                <a:cubicBezTo>
                  <a:pt x="181239" y="1476670"/>
                  <a:pt x="169282" y="1476587"/>
                  <a:pt x="159122" y="1473200"/>
                </a:cubicBezTo>
                <a:cubicBezTo>
                  <a:pt x="141239" y="1419552"/>
                  <a:pt x="154903" y="1451631"/>
                  <a:pt x="108322" y="1381760"/>
                </a:cubicBezTo>
                <a:cubicBezTo>
                  <a:pt x="101549" y="1371600"/>
                  <a:pt x="91863" y="1362864"/>
                  <a:pt x="88002" y="1351280"/>
                </a:cubicBezTo>
                <a:cubicBezTo>
                  <a:pt x="81229" y="1330960"/>
                  <a:pt x="79563" y="1308142"/>
                  <a:pt x="67682" y="1290320"/>
                </a:cubicBezTo>
                <a:cubicBezTo>
                  <a:pt x="21101" y="1220449"/>
                  <a:pt x="34765" y="1252528"/>
                  <a:pt x="16882" y="1198880"/>
                </a:cubicBezTo>
                <a:cubicBezTo>
                  <a:pt x="6151" y="1123762"/>
                  <a:pt x="0" y="1125262"/>
                  <a:pt x="16882" y="1046480"/>
                </a:cubicBezTo>
                <a:cubicBezTo>
                  <a:pt x="21370" y="1025536"/>
                  <a:pt x="37202" y="985520"/>
                  <a:pt x="37202" y="985520"/>
                </a:cubicBezTo>
                <a:cubicBezTo>
                  <a:pt x="40589" y="961813"/>
                  <a:pt x="42666" y="937882"/>
                  <a:pt x="47362" y="914400"/>
                </a:cubicBezTo>
                <a:cubicBezTo>
                  <a:pt x="49462" y="903898"/>
                  <a:pt x="54925" y="894310"/>
                  <a:pt x="57522" y="883920"/>
                </a:cubicBezTo>
                <a:cubicBezTo>
                  <a:pt x="61710" y="867167"/>
                  <a:pt x="63494" y="849873"/>
                  <a:pt x="67682" y="833120"/>
                </a:cubicBezTo>
                <a:cubicBezTo>
                  <a:pt x="70279" y="822730"/>
                  <a:pt x="74900" y="812938"/>
                  <a:pt x="77842" y="802640"/>
                </a:cubicBezTo>
                <a:cubicBezTo>
                  <a:pt x="81678" y="789214"/>
                  <a:pt x="84973" y="775631"/>
                  <a:pt x="88002" y="762000"/>
                </a:cubicBezTo>
                <a:cubicBezTo>
                  <a:pt x="94363" y="733373"/>
                  <a:pt x="102623" y="674029"/>
                  <a:pt x="118482" y="650240"/>
                </a:cubicBezTo>
                <a:cubicBezTo>
                  <a:pt x="132029" y="629920"/>
                  <a:pt x="151399" y="612448"/>
                  <a:pt x="159122" y="589280"/>
                </a:cubicBezTo>
                <a:cubicBezTo>
                  <a:pt x="162509" y="579120"/>
                  <a:pt x="163341" y="567711"/>
                  <a:pt x="169282" y="558800"/>
                </a:cubicBezTo>
                <a:cubicBezTo>
                  <a:pt x="204347" y="506202"/>
                  <a:pt x="213350" y="548517"/>
                  <a:pt x="240402" y="467360"/>
                </a:cubicBezTo>
                <a:lnTo>
                  <a:pt x="260722" y="406400"/>
                </a:lnTo>
                <a:lnTo>
                  <a:pt x="270882" y="375920"/>
                </a:lnTo>
                <a:cubicBezTo>
                  <a:pt x="242707" y="291395"/>
                  <a:pt x="285586" y="426089"/>
                  <a:pt x="250562" y="274320"/>
                </a:cubicBezTo>
                <a:cubicBezTo>
                  <a:pt x="245746" y="253449"/>
                  <a:pt x="230242" y="213360"/>
                  <a:pt x="230242" y="213360"/>
                </a:cubicBezTo>
                <a:cubicBezTo>
                  <a:pt x="233629" y="176107"/>
                  <a:pt x="235112" y="138631"/>
                  <a:pt x="240402" y="101600"/>
                </a:cubicBezTo>
                <a:cubicBezTo>
                  <a:pt x="241917" y="90998"/>
                  <a:pt x="244621" y="80031"/>
                  <a:pt x="250562" y="71120"/>
                </a:cubicBezTo>
                <a:cubicBezTo>
                  <a:pt x="258532" y="59165"/>
                  <a:pt x="270004" y="49838"/>
                  <a:pt x="281042" y="40640"/>
                </a:cubicBezTo>
                <a:cubicBezTo>
                  <a:pt x="290423" y="32823"/>
                  <a:pt x="304196" y="30089"/>
                  <a:pt x="311522" y="20320"/>
                </a:cubicBezTo>
                <a:cubicBezTo>
                  <a:pt x="315586" y="14901"/>
                  <a:pt x="311522" y="6773"/>
                  <a:pt x="311522" y="0"/>
                </a:cubicBezTo>
              </a:path>
            </a:pathLst>
          </a:cu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rtl="1">
              <a:defRPr/>
            </a:pPr>
            <a:endParaRPr lang="en-US" dirty="0">
              <a:latin typeface="Arial" pitchFamily="34" charset="0"/>
              <a:cs typeface="Arial" pitchFamily="34" charset="0"/>
            </a:endParaRPr>
          </a:p>
        </p:txBody>
      </p:sp>
      <p:grpSp>
        <p:nvGrpSpPr>
          <p:cNvPr id="5" name="مجموعة 42"/>
          <p:cNvGrpSpPr>
            <a:grpSpLocks/>
          </p:cNvGrpSpPr>
          <p:nvPr/>
        </p:nvGrpSpPr>
        <p:grpSpPr bwMode="auto">
          <a:xfrm>
            <a:off x="2951163" y="1631950"/>
            <a:ext cx="5888037" cy="1587500"/>
            <a:chOff x="2951163" y="1631950"/>
            <a:chExt cx="5888037" cy="1587500"/>
          </a:xfrm>
        </p:grpSpPr>
        <p:sp>
          <p:nvSpPr>
            <p:cNvPr id="10" name="Freeform 9"/>
            <p:cNvSpPr/>
            <p:nvPr/>
          </p:nvSpPr>
          <p:spPr>
            <a:xfrm>
              <a:off x="2951163" y="1631950"/>
              <a:ext cx="938212" cy="1460500"/>
            </a:xfrm>
            <a:custGeom>
              <a:avLst/>
              <a:gdLst>
                <a:gd name="connsiteX0" fmla="*/ 11575 w 937550"/>
                <a:gd name="connsiteY0" fmla="*/ 173621 h 1460821"/>
                <a:gd name="connsiteX1" fmla="*/ 266218 w 937550"/>
                <a:gd name="connsiteY1" fmla="*/ 34724 h 1460821"/>
                <a:gd name="connsiteX2" fmla="*/ 451413 w 937550"/>
                <a:gd name="connsiteY2" fmla="*/ 69448 h 1460821"/>
                <a:gd name="connsiteX3" fmla="*/ 625033 w 937550"/>
                <a:gd name="connsiteY3" fmla="*/ 92598 h 1460821"/>
                <a:gd name="connsiteX4" fmla="*/ 671332 w 937550"/>
                <a:gd name="connsiteY4" fmla="*/ 0 h 1460821"/>
                <a:gd name="connsiteX5" fmla="*/ 787079 w 937550"/>
                <a:gd name="connsiteY5" fmla="*/ 11575 h 1460821"/>
                <a:gd name="connsiteX6" fmla="*/ 902826 w 937550"/>
                <a:gd name="connsiteY6" fmla="*/ 57874 h 1460821"/>
                <a:gd name="connsiteX7" fmla="*/ 937550 w 937550"/>
                <a:gd name="connsiteY7" fmla="*/ 23150 h 1460821"/>
                <a:gd name="connsiteX8" fmla="*/ 706056 w 937550"/>
                <a:gd name="connsiteY8" fmla="*/ 381965 h 1460821"/>
                <a:gd name="connsiteX9" fmla="*/ 706056 w 937550"/>
                <a:gd name="connsiteY9" fmla="*/ 567160 h 1460821"/>
                <a:gd name="connsiteX10" fmla="*/ 775504 w 937550"/>
                <a:gd name="connsiteY10" fmla="*/ 706056 h 1460821"/>
                <a:gd name="connsiteX11" fmla="*/ 763929 w 937550"/>
                <a:gd name="connsiteY11" fmla="*/ 856527 h 1460821"/>
                <a:gd name="connsiteX12" fmla="*/ 659757 w 937550"/>
                <a:gd name="connsiteY12" fmla="*/ 1076446 h 1460821"/>
                <a:gd name="connsiteX13" fmla="*/ 648183 w 937550"/>
                <a:gd name="connsiteY13" fmla="*/ 1273216 h 1460821"/>
                <a:gd name="connsiteX14" fmla="*/ 601884 w 937550"/>
                <a:gd name="connsiteY14" fmla="*/ 1412112 h 1460821"/>
                <a:gd name="connsiteX15" fmla="*/ 532436 w 937550"/>
                <a:gd name="connsiteY15" fmla="*/ 1458411 h 1460821"/>
                <a:gd name="connsiteX16" fmla="*/ 509286 w 937550"/>
                <a:gd name="connsiteY16" fmla="*/ 1215342 h 1460821"/>
                <a:gd name="connsiteX17" fmla="*/ 509286 w 937550"/>
                <a:gd name="connsiteY17" fmla="*/ 1088021 h 1460821"/>
                <a:gd name="connsiteX18" fmla="*/ 509286 w 937550"/>
                <a:gd name="connsiteY18" fmla="*/ 1076446 h 1460821"/>
                <a:gd name="connsiteX19" fmla="*/ 451413 w 937550"/>
                <a:gd name="connsiteY19" fmla="*/ 902826 h 1460821"/>
                <a:gd name="connsiteX20" fmla="*/ 393540 w 937550"/>
                <a:gd name="connsiteY20" fmla="*/ 833378 h 1460821"/>
                <a:gd name="connsiteX21" fmla="*/ 381965 w 937550"/>
                <a:gd name="connsiteY21" fmla="*/ 729205 h 1460821"/>
                <a:gd name="connsiteX22" fmla="*/ 381965 w 937550"/>
                <a:gd name="connsiteY22" fmla="*/ 729205 h 1460821"/>
                <a:gd name="connsiteX23" fmla="*/ 312517 w 937550"/>
                <a:gd name="connsiteY23" fmla="*/ 590309 h 1460821"/>
                <a:gd name="connsiteX24" fmla="*/ 219919 w 937550"/>
                <a:gd name="connsiteY24" fmla="*/ 520861 h 1460821"/>
                <a:gd name="connsiteX25" fmla="*/ 92598 w 937550"/>
                <a:gd name="connsiteY25" fmla="*/ 381965 h 1460821"/>
                <a:gd name="connsiteX26" fmla="*/ 0 w 937550"/>
                <a:gd name="connsiteY26" fmla="*/ 243069 h 1460821"/>
                <a:gd name="connsiteX27" fmla="*/ 11575 w 937550"/>
                <a:gd name="connsiteY27" fmla="*/ 173621 h 146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7550" h="1460821">
                  <a:moveTo>
                    <a:pt x="11575" y="173621"/>
                  </a:moveTo>
                  <a:lnTo>
                    <a:pt x="266218" y="34724"/>
                  </a:lnTo>
                  <a:cubicBezTo>
                    <a:pt x="443621" y="70205"/>
                    <a:pt x="380819" y="69448"/>
                    <a:pt x="451413" y="69448"/>
                  </a:cubicBezTo>
                  <a:cubicBezTo>
                    <a:pt x="617278" y="93144"/>
                    <a:pt x="558895" y="92598"/>
                    <a:pt x="625033" y="92598"/>
                  </a:cubicBezTo>
                  <a:lnTo>
                    <a:pt x="671332" y="0"/>
                  </a:lnTo>
                  <a:lnTo>
                    <a:pt x="787079" y="11575"/>
                  </a:lnTo>
                  <a:cubicBezTo>
                    <a:pt x="886578" y="61325"/>
                    <a:pt x="845167" y="57874"/>
                    <a:pt x="902826" y="57874"/>
                  </a:cubicBezTo>
                  <a:lnTo>
                    <a:pt x="937550" y="23150"/>
                  </a:lnTo>
                  <a:lnTo>
                    <a:pt x="706056" y="381965"/>
                  </a:lnTo>
                  <a:lnTo>
                    <a:pt x="706056" y="567160"/>
                  </a:lnTo>
                  <a:lnTo>
                    <a:pt x="775504" y="706056"/>
                  </a:lnTo>
                  <a:lnTo>
                    <a:pt x="763929" y="856527"/>
                  </a:lnTo>
                  <a:lnTo>
                    <a:pt x="659757" y="1076446"/>
                  </a:lnTo>
                  <a:lnTo>
                    <a:pt x="648183" y="1273216"/>
                  </a:lnTo>
                  <a:lnTo>
                    <a:pt x="601884" y="1412112"/>
                  </a:lnTo>
                  <a:cubicBezTo>
                    <a:pt x="540997" y="1460821"/>
                    <a:pt x="568715" y="1458411"/>
                    <a:pt x="532436" y="1458411"/>
                  </a:cubicBezTo>
                  <a:lnTo>
                    <a:pt x="509286" y="1215342"/>
                  </a:lnTo>
                  <a:lnTo>
                    <a:pt x="509286" y="1088021"/>
                  </a:lnTo>
                  <a:lnTo>
                    <a:pt x="509286" y="1076446"/>
                  </a:lnTo>
                  <a:lnTo>
                    <a:pt x="451413" y="902826"/>
                  </a:lnTo>
                  <a:lnTo>
                    <a:pt x="393540" y="833378"/>
                  </a:lnTo>
                  <a:lnTo>
                    <a:pt x="381965" y="729205"/>
                  </a:lnTo>
                  <a:lnTo>
                    <a:pt x="381965" y="729205"/>
                  </a:lnTo>
                  <a:lnTo>
                    <a:pt x="312517" y="590309"/>
                  </a:lnTo>
                  <a:lnTo>
                    <a:pt x="219919" y="520861"/>
                  </a:lnTo>
                  <a:cubicBezTo>
                    <a:pt x="100502" y="389503"/>
                    <a:pt x="144727" y="434099"/>
                    <a:pt x="92598" y="381965"/>
                  </a:cubicBezTo>
                  <a:lnTo>
                    <a:pt x="0" y="243069"/>
                  </a:lnTo>
                  <a:lnTo>
                    <a:pt x="11575" y="173621"/>
                  </a:lnTo>
                  <a:close/>
                </a:path>
              </a:pathLst>
            </a:custGeom>
            <a:solidFill>
              <a:srgbClr val="B0FEB0"/>
            </a:solidFill>
            <a:ln w="38100">
              <a:solidFill>
                <a:srgbClr val="FF0000"/>
              </a:solidFill>
            </a:ln>
          </p:spPr>
          <p:style>
            <a:lnRef idx="3">
              <a:schemeClr val="lt1"/>
            </a:lnRef>
            <a:fillRef idx="1">
              <a:schemeClr val="accent3"/>
            </a:fillRef>
            <a:effectRef idx="1">
              <a:schemeClr val="accent3"/>
            </a:effectRef>
            <a:fontRef idx="minor">
              <a:schemeClr val="lt1"/>
            </a:fontRef>
          </p:style>
          <p:txBody>
            <a:bodyPr anchor="ctr"/>
            <a:lstStyle/>
            <a:p>
              <a:pPr algn="ctr" rtl="1">
                <a:defRPr/>
              </a:pPr>
              <a:endParaRPr lang="en-US" dirty="0">
                <a:solidFill>
                  <a:schemeClr val="bg1"/>
                </a:solidFill>
                <a:latin typeface="Arial" pitchFamily="34" charset="0"/>
                <a:cs typeface="Arial" pitchFamily="34" charset="0"/>
              </a:endParaRPr>
            </a:p>
          </p:txBody>
        </p:sp>
        <p:grpSp>
          <p:nvGrpSpPr>
            <p:cNvPr id="6" name="مجموعة 40"/>
            <p:cNvGrpSpPr>
              <a:grpSpLocks/>
            </p:cNvGrpSpPr>
            <p:nvPr/>
          </p:nvGrpSpPr>
          <p:grpSpPr bwMode="auto">
            <a:xfrm>
              <a:off x="3105150" y="1706563"/>
              <a:ext cx="5734050" cy="1512887"/>
              <a:chOff x="3105150" y="1706563"/>
              <a:chExt cx="5734050" cy="1512887"/>
            </a:xfrm>
          </p:grpSpPr>
          <p:sp>
            <p:nvSpPr>
              <p:cNvPr id="19" name="Rectangular Callout 18"/>
              <p:cNvSpPr/>
              <p:nvPr/>
            </p:nvSpPr>
            <p:spPr>
              <a:xfrm>
                <a:off x="6553200" y="2228850"/>
                <a:ext cx="2286000" cy="990600"/>
              </a:xfrm>
              <a:prstGeom prst="wedgeRectCallout">
                <a:avLst>
                  <a:gd name="adj1" fmla="val -178667"/>
                  <a:gd name="adj2" fmla="val -64980"/>
                </a:avLst>
              </a:prstGeom>
              <a:solidFill>
                <a:srgbClr val="B0FEB0"/>
              </a:soli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rtl="1">
                  <a:defRPr/>
                </a:pPr>
                <a:r>
                  <a:rPr lang="ar-EG" sz="3200" b="1" dirty="0">
                    <a:solidFill>
                      <a:schemeClr val="tx1"/>
                    </a:solidFill>
                    <a:latin typeface="Arial" pitchFamily="34" charset="0"/>
                    <a:cs typeface="Arial" pitchFamily="34" charset="0"/>
                  </a:rPr>
                  <a:t>مصر الإسلامية</a:t>
                </a:r>
                <a:endParaRPr lang="en-US" sz="3200" b="1" dirty="0">
                  <a:solidFill>
                    <a:schemeClr val="tx1"/>
                  </a:solidFill>
                  <a:latin typeface="Arial" pitchFamily="34" charset="0"/>
                  <a:cs typeface="Arial" pitchFamily="34" charset="0"/>
                </a:endParaRPr>
              </a:p>
            </p:txBody>
          </p:sp>
          <p:grpSp>
            <p:nvGrpSpPr>
              <p:cNvPr id="7" name="Group 40"/>
              <p:cNvGrpSpPr>
                <a:grpSpLocks/>
              </p:cNvGrpSpPr>
              <p:nvPr/>
            </p:nvGrpSpPr>
            <p:grpSpPr bwMode="auto">
              <a:xfrm>
                <a:off x="3105150" y="1706563"/>
                <a:ext cx="681038" cy="750887"/>
                <a:chOff x="3105276" y="1706880"/>
                <a:chExt cx="680340" cy="749808"/>
              </a:xfrm>
            </p:grpSpPr>
            <p:sp>
              <p:nvSpPr>
                <p:cNvPr id="39" name="Freeform 38"/>
                <p:cNvSpPr/>
                <p:nvPr/>
              </p:nvSpPr>
              <p:spPr>
                <a:xfrm>
                  <a:off x="3566766" y="1706880"/>
                  <a:ext cx="218850" cy="749808"/>
                </a:xfrm>
                <a:custGeom>
                  <a:avLst/>
                  <a:gdLst>
                    <a:gd name="connsiteX0" fmla="*/ 85442 w 219554"/>
                    <a:gd name="connsiteY0" fmla="*/ 749808 h 749808"/>
                    <a:gd name="connsiteX1" fmla="*/ 91538 w 219554"/>
                    <a:gd name="connsiteY1" fmla="*/ 725424 h 749808"/>
                    <a:gd name="connsiteX2" fmla="*/ 97634 w 219554"/>
                    <a:gd name="connsiteY2" fmla="*/ 707136 h 749808"/>
                    <a:gd name="connsiteX3" fmla="*/ 91538 w 219554"/>
                    <a:gd name="connsiteY3" fmla="*/ 676656 h 749808"/>
                    <a:gd name="connsiteX4" fmla="*/ 85442 w 219554"/>
                    <a:gd name="connsiteY4" fmla="*/ 658368 h 749808"/>
                    <a:gd name="connsiteX5" fmla="*/ 48866 w 219554"/>
                    <a:gd name="connsiteY5" fmla="*/ 633984 h 749808"/>
                    <a:gd name="connsiteX6" fmla="*/ 48866 w 219554"/>
                    <a:gd name="connsiteY6" fmla="*/ 445008 h 749808"/>
                    <a:gd name="connsiteX7" fmla="*/ 36674 w 219554"/>
                    <a:gd name="connsiteY7" fmla="*/ 402336 h 749808"/>
                    <a:gd name="connsiteX8" fmla="*/ 24482 w 219554"/>
                    <a:gd name="connsiteY8" fmla="*/ 384048 h 749808"/>
                    <a:gd name="connsiteX9" fmla="*/ 12290 w 219554"/>
                    <a:gd name="connsiteY9" fmla="*/ 347472 h 749808"/>
                    <a:gd name="connsiteX10" fmla="*/ 12290 w 219554"/>
                    <a:gd name="connsiteY10" fmla="*/ 249936 h 749808"/>
                    <a:gd name="connsiteX11" fmla="*/ 24482 w 219554"/>
                    <a:gd name="connsiteY11" fmla="*/ 231648 h 749808"/>
                    <a:gd name="connsiteX12" fmla="*/ 42770 w 219554"/>
                    <a:gd name="connsiteY12" fmla="*/ 225552 h 749808"/>
                    <a:gd name="connsiteX13" fmla="*/ 61058 w 219554"/>
                    <a:gd name="connsiteY13" fmla="*/ 213360 h 749808"/>
                    <a:gd name="connsiteX14" fmla="*/ 67154 w 219554"/>
                    <a:gd name="connsiteY14" fmla="*/ 195072 h 749808"/>
                    <a:gd name="connsiteX15" fmla="*/ 91538 w 219554"/>
                    <a:gd name="connsiteY15" fmla="*/ 158496 h 749808"/>
                    <a:gd name="connsiteX16" fmla="*/ 103730 w 219554"/>
                    <a:gd name="connsiteY16" fmla="*/ 121920 h 749808"/>
                    <a:gd name="connsiteX17" fmla="*/ 109826 w 219554"/>
                    <a:gd name="connsiteY17" fmla="*/ 103632 h 749808"/>
                    <a:gd name="connsiteX18" fmla="*/ 128114 w 219554"/>
                    <a:gd name="connsiteY18" fmla="*/ 97536 h 749808"/>
                    <a:gd name="connsiteX19" fmla="*/ 158594 w 219554"/>
                    <a:gd name="connsiteY19" fmla="*/ 60960 h 749808"/>
                    <a:gd name="connsiteX20" fmla="*/ 170786 w 219554"/>
                    <a:gd name="connsiteY20" fmla="*/ 42672 h 749808"/>
                    <a:gd name="connsiteX21" fmla="*/ 207362 w 219554"/>
                    <a:gd name="connsiteY21" fmla="*/ 18288 h 749808"/>
                    <a:gd name="connsiteX22" fmla="*/ 219554 w 219554"/>
                    <a:gd name="connsiteY22" fmla="*/ 0 h 74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554" h="749808">
                      <a:moveTo>
                        <a:pt x="85442" y="749808"/>
                      </a:moveTo>
                      <a:cubicBezTo>
                        <a:pt x="87474" y="741680"/>
                        <a:pt x="89236" y="733480"/>
                        <a:pt x="91538" y="725424"/>
                      </a:cubicBezTo>
                      <a:cubicBezTo>
                        <a:pt x="93303" y="719245"/>
                        <a:pt x="97634" y="713562"/>
                        <a:pt x="97634" y="707136"/>
                      </a:cubicBezTo>
                      <a:cubicBezTo>
                        <a:pt x="97634" y="696775"/>
                        <a:pt x="94051" y="686708"/>
                        <a:pt x="91538" y="676656"/>
                      </a:cubicBezTo>
                      <a:cubicBezTo>
                        <a:pt x="89980" y="670422"/>
                        <a:pt x="89986" y="662912"/>
                        <a:pt x="85442" y="658368"/>
                      </a:cubicBezTo>
                      <a:cubicBezTo>
                        <a:pt x="75081" y="648007"/>
                        <a:pt x="48866" y="633984"/>
                        <a:pt x="48866" y="633984"/>
                      </a:cubicBezTo>
                      <a:cubicBezTo>
                        <a:pt x="54639" y="535840"/>
                        <a:pt x="59074" y="536879"/>
                        <a:pt x="48866" y="445008"/>
                      </a:cubicBezTo>
                      <a:cubicBezTo>
                        <a:pt x="48308" y="439986"/>
                        <a:pt x="39977" y="408941"/>
                        <a:pt x="36674" y="402336"/>
                      </a:cubicBezTo>
                      <a:cubicBezTo>
                        <a:pt x="33397" y="395783"/>
                        <a:pt x="27458" y="390743"/>
                        <a:pt x="24482" y="384048"/>
                      </a:cubicBezTo>
                      <a:cubicBezTo>
                        <a:pt x="19263" y="372304"/>
                        <a:pt x="12290" y="347472"/>
                        <a:pt x="12290" y="347472"/>
                      </a:cubicBezTo>
                      <a:cubicBezTo>
                        <a:pt x="9138" y="312804"/>
                        <a:pt x="0" y="282709"/>
                        <a:pt x="12290" y="249936"/>
                      </a:cubicBezTo>
                      <a:cubicBezTo>
                        <a:pt x="14862" y="243076"/>
                        <a:pt x="18761" y="236225"/>
                        <a:pt x="24482" y="231648"/>
                      </a:cubicBezTo>
                      <a:cubicBezTo>
                        <a:pt x="29500" y="227634"/>
                        <a:pt x="37023" y="228426"/>
                        <a:pt x="42770" y="225552"/>
                      </a:cubicBezTo>
                      <a:cubicBezTo>
                        <a:pt x="49323" y="222275"/>
                        <a:pt x="54962" y="217424"/>
                        <a:pt x="61058" y="213360"/>
                      </a:cubicBezTo>
                      <a:cubicBezTo>
                        <a:pt x="63090" y="207264"/>
                        <a:pt x="64033" y="200689"/>
                        <a:pt x="67154" y="195072"/>
                      </a:cubicBezTo>
                      <a:cubicBezTo>
                        <a:pt x="74270" y="182263"/>
                        <a:pt x="86904" y="172397"/>
                        <a:pt x="91538" y="158496"/>
                      </a:cubicBezTo>
                      <a:lnTo>
                        <a:pt x="103730" y="121920"/>
                      </a:lnTo>
                      <a:cubicBezTo>
                        <a:pt x="105762" y="115824"/>
                        <a:pt x="103730" y="105664"/>
                        <a:pt x="109826" y="103632"/>
                      </a:cubicBezTo>
                      <a:lnTo>
                        <a:pt x="128114" y="97536"/>
                      </a:lnTo>
                      <a:cubicBezTo>
                        <a:pt x="158384" y="52130"/>
                        <a:pt x="119480" y="107897"/>
                        <a:pt x="158594" y="60960"/>
                      </a:cubicBezTo>
                      <a:cubicBezTo>
                        <a:pt x="163284" y="55332"/>
                        <a:pt x="165272" y="47497"/>
                        <a:pt x="170786" y="42672"/>
                      </a:cubicBezTo>
                      <a:cubicBezTo>
                        <a:pt x="181813" y="33023"/>
                        <a:pt x="207362" y="18288"/>
                        <a:pt x="207362" y="18288"/>
                      </a:cubicBezTo>
                      <a:lnTo>
                        <a:pt x="219554" y="0"/>
                      </a:lnTo>
                    </a:path>
                  </a:pathLst>
                </a:cu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rtl="1">
                    <a:defRPr/>
                  </a:pPr>
                  <a:endParaRPr lang="en-US" dirty="0">
                    <a:solidFill>
                      <a:schemeClr val="bg1"/>
                    </a:solidFill>
                    <a:latin typeface="Arial" pitchFamily="34" charset="0"/>
                    <a:cs typeface="Arial" pitchFamily="34" charset="0"/>
                  </a:endParaRPr>
                </a:p>
              </p:txBody>
            </p:sp>
            <p:sp>
              <p:nvSpPr>
                <p:cNvPr id="40" name="Freeform 39"/>
                <p:cNvSpPr/>
                <p:nvPr/>
              </p:nvSpPr>
              <p:spPr>
                <a:xfrm>
                  <a:off x="3105276" y="1736999"/>
                  <a:ext cx="548712" cy="719689"/>
                </a:xfrm>
                <a:custGeom>
                  <a:avLst/>
                  <a:gdLst>
                    <a:gd name="connsiteX0" fmla="*/ 540132 w 548056"/>
                    <a:gd name="connsiteY0" fmla="*/ 719328 h 719328"/>
                    <a:gd name="connsiteX1" fmla="*/ 527940 w 548056"/>
                    <a:gd name="connsiteY1" fmla="*/ 682752 h 719328"/>
                    <a:gd name="connsiteX2" fmla="*/ 485268 w 548056"/>
                    <a:gd name="connsiteY2" fmla="*/ 664464 h 719328"/>
                    <a:gd name="connsiteX3" fmla="*/ 460884 w 548056"/>
                    <a:gd name="connsiteY3" fmla="*/ 652272 h 719328"/>
                    <a:gd name="connsiteX4" fmla="*/ 424308 w 548056"/>
                    <a:gd name="connsiteY4" fmla="*/ 640080 h 719328"/>
                    <a:gd name="connsiteX5" fmla="*/ 399924 w 548056"/>
                    <a:gd name="connsiteY5" fmla="*/ 633984 h 719328"/>
                    <a:gd name="connsiteX6" fmla="*/ 357252 w 548056"/>
                    <a:gd name="connsiteY6" fmla="*/ 603504 h 719328"/>
                    <a:gd name="connsiteX7" fmla="*/ 332868 w 548056"/>
                    <a:gd name="connsiteY7" fmla="*/ 597408 h 719328"/>
                    <a:gd name="connsiteX8" fmla="*/ 278004 w 548056"/>
                    <a:gd name="connsiteY8" fmla="*/ 573024 h 719328"/>
                    <a:gd name="connsiteX9" fmla="*/ 265812 w 548056"/>
                    <a:gd name="connsiteY9" fmla="*/ 554736 h 719328"/>
                    <a:gd name="connsiteX10" fmla="*/ 253620 w 548056"/>
                    <a:gd name="connsiteY10" fmla="*/ 512064 h 719328"/>
                    <a:gd name="connsiteX11" fmla="*/ 247524 w 548056"/>
                    <a:gd name="connsiteY11" fmla="*/ 493776 h 719328"/>
                    <a:gd name="connsiteX12" fmla="*/ 241428 w 548056"/>
                    <a:gd name="connsiteY12" fmla="*/ 384048 h 719328"/>
                    <a:gd name="connsiteX13" fmla="*/ 223140 w 548056"/>
                    <a:gd name="connsiteY13" fmla="*/ 377952 h 719328"/>
                    <a:gd name="connsiteX14" fmla="*/ 198756 w 548056"/>
                    <a:gd name="connsiteY14" fmla="*/ 371856 h 719328"/>
                    <a:gd name="connsiteX15" fmla="*/ 143892 w 548056"/>
                    <a:gd name="connsiteY15" fmla="*/ 353568 h 719328"/>
                    <a:gd name="connsiteX16" fmla="*/ 125604 w 548056"/>
                    <a:gd name="connsiteY16" fmla="*/ 347472 h 719328"/>
                    <a:gd name="connsiteX17" fmla="*/ 101220 w 548056"/>
                    <a:gd name="connsiteY17" fmla="*/ 310896 h 719328"/>
                    <a:gd name="connsiteX18" fmla="*/ 82932 w 548056"/>
                    <a:gd name="connsiteY18" fmla="*/ 207264 h 719328"/>
                    <a:gd name="connsiteX19" fmla="*/ 64644 w 548056"/>
                    <a:gd name="connsiteY19" fmla="*/ 195072 h 719328"/>
                    <a:gd name="connsiteX20" fmla="*/ 52452 w 548056"/>
                    <a:gd name="connsiteY20" fmla="*/ 176784 h 719328"/>
                    <a:gd name="connsiteX21" fmla="*/ 15876 w 548056"/>
                    <a:gd name="connsiteY21" fmla="*/ 164592 h 719328"/>
                    <a:gd name="connsiteX22" fmla="*/ 9780 w 548056"/>
                    <a:gd name="connsiteY22" fmla="*/ 146304 h 719328"/>
                    <a:gd name="connsiteX23" fmla="*/ 9780 w 548056"/>
                    <a:gd name="connsiteY23" fmla="*/ 36576 h 719328"/>
                    <a:gd name="connsiteX24" fmla="*/ 21972 w 548056"/>
                    <a:gd name="connsiteY24" fmla="*/ 0 h 7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8056" h="719328">
                      <a:moveTo>
                        <a:pt x="540132" y="719328"/>
                      </a:moveTo>
                      <a:cubicBezTo>
                        <a:pt x="536068" y="707136"/>
                        <a:pt x="539435" y="688499"/>
                        <a:pt x="527940" y="682752"/>
                      </a:cubicBezTo>
                      <a:cubicBezTo>
                        <a:pt x="447068" y="642316"/>
                        <a:pt x="548056" y="691373"/>
                        <a:pt x="485268" y="664464"/>
                      </a:cubicBezTo>
                      <a:cubicBezTo>
                        <a:pt x="476915" y="660884"/>
                        <a:pt x="469321" y="655647"/>
                        <a:pt x="460884" y="652272"/>
                      </a:cubicBezTo>
                      <a:cubicBezTo>
                        <a:pt x="448952" y="647499"/>
                        <a:pt x="436776" y="643197"/>
                        <a:pt x="424308" y="640080"/>
                      </a:cubicBezTo>
                      <a:cubicBezTo>
                        <a:pt x="416180" y="638048"/>
                        <a:pt x="407769" y="636926"/>
                        <a:pt x="399924" y="633984"/>
                      </a:cubicBezTo>
                      <a:cubicBezTo>
                        <a:pt x="331416" y="608293"/>
                        <a:pt x="416511" y="637366"/>
                        <a:pt x="357252" y="603504"/>
                      </a:cubicBezTo>
                      <a:cubicBezTo>
                        <a:pt x="349978" y="599347"/>
                        <a:pt x="340893" y="599815"/>
                        <a:pt x="332868" y="597408"/>
                      </a:cubicBezTo>
                      <a:cubicBezTo>
                        <a:pt x="293298" y="585537"/>
                        <a:pt x="304729" y="590841"/>
                        <a:pt x="278004" y="573024"/>
                      </a:cubicBezTo>
                      <a:cubicBezTo>
                        <a:pt x="273940" y="566928"/>
                        <a:pt x="269089" y="561289"/>
                        <a:pt x="265812" y="554736"/>
                      </a:cubicBezTo>
                      <a:cubicBezTo>
                        <a:pt x="260940" y="544992"/>
                        <a:pt x="256224" y="521179"/>
                        <a:pt x="253620" y="512064"/>
                      </a:cubicBezTo>
                      <a:cubicBezTo>
                        <a:pt x="251855" y="505885"/>
                        <a:pt x="249556" y="499872"/>
                        <a:pt x="247524" y="493776"/>
                      </a:cubicBezTo>
                      <a:cubicBezTo>
                        <a:pt x="245492" y="457200"/>
                        <a:pt x="248975" y="419895"/>
                        <a:pt x="241428" y="384048"/>
                      </a:cubicBezTo>
                      <a:cubicBezTo>
                        <a:pt x="240104" y="377760"/>
                        <a:pt x="229319" y="379717"/>
                        <a:pt x="223140" y="377952"/>
                      </a:cubicBezTo>
                      <a:cubicBezTo>
                        <a:pt x="215084" y="375650"/>
                        <a:pt x="206781" y="374263"/>
                        <a:pt x="198756" y="371856"/>
                      </a:cubicBezTo>
                      <a:cubicBezTo>
                        <a:pt x="180292" y="366317"/>
                        <a:pt x="162180" y="359664"/>
                        <a:pt x="143892" y="353568"/>
                      </a:cubicBezTo>
                      <a:lnTo>
                        <a:pt x="125604" y="347472"/>
                      </a:lnTo>
                      <a:cubicBezTo>
                        <a:pt x="117476" y="335280"/>
                        <a:pt x="102264" y="325512"/>
                        <a:pt x="101220" y="310896"/>
                      </a:cubicBezTo>
                      <a:cubicBezTo>
                        <a:pt x="98796" y="276961"/>
                        <a:pt x="109867" y="234199"/>
                        <a:pt x="82932" y="207264"/>
                      </a:cubicBezTo>
                      <a:cubicBezTo>
                        <a:pt x="77751" y="202083"/>
                        <a:pt x="70740" y="199136"/>
                        <a:pt x="64644" y="195072"/>
                      </a:cubicBezTo>
                      <a:cubicBezTo>
                        <a:pt x="60580" y="188976"/>
                        <a:pt x="58665" y="180667"/>
                        <a:pt x="52452" y="176784"/>
                      </a:cubicBezTo>
                      <a:cubicBezTo>
                        <a:pt x="41554" y="169973"/>
                        <a:pt x="15876" y="164592"/>
                        <a:pt x="15876" y="164592"/>
                      </a:cubicBezTo>
                      <a:cubicBezTo>
                        <a:pt x="13844" y="158496"/>
                        <a:pt x="10689" y="152665"/>
                        <a:pt x="9780" y="146304"/>
                      </a:cubicBezTo>
                      <a:cubicBezTo>
                        <a:pt x="3180" y="100101"/>
                        <a:pt x="0" y="78956"/>
                        <a:pt x="9780" y="36576"/>
                      </a:cubicBezTo>
                      <a:cubicBezTo>
                        <a:pt x="12670" y="24054"/>
                        <a:pt x="21972" y="0"/>
                        <a:pt x="21972" y="0"/>
                      </a:cubicBezTo>
                    </a:path>
                  </a:pathLst>
                </a:cu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rtl="1">
                    <a:defRPr/>
                  </a:pPr>
                  <a:endParaRPr lang="en-US" dirty="0">
                    <a:solidFill>
                      <a:schemeClr val="bg1"/>
                    </a:solidFill>
                    <a:latin typeface="Arial" pitchFamily="34" charset="0"/>
                    <a:cs typeface="Arial" pitchFamily="34" charset="0"/>
                  </a:endParaRPr>
                </a:p>
              </p:txBody>
            </p:sp>
          </p:grpSp>
        </p:grpSp>
      </p:grpSp>
      <p:grpSp>
        <p:nvGrpSpPr>
          <p:cNvPr id="8" name="مجموعة 35"/>
          <p:cNvGrpSpPr>
            <a:grpSpLocks/>
          </p:cNvGrpSpPr>
          <p:nvPr/>
        </p:nvGrpSpPr>
        <p:grpSpPr bwMode="auto">
          <a:xfrm>
            <a:off x="3408363" y="2476500"/>
            <a:ext cx="5430837" cy="2914650"/>
            <a:chOff x="3408363" y="2476500"/>
            <a:chExt cx="5430837" cy="2914650"/>
          </a:xfrm>
        </p:grpSpPr>
        <p:sp>
          <p:nvSpPr>
            <p:cNvPr id="17" name="Rectangular Callout 16"/>
            <p:cNvSpPr/>
            <p:nvPr/>
          </p:nvSpPr>
          <p:spPr>
            <a:xfrm>
              <a:off x="6553200" y="4400550"/>
              <a:ext cx="2286000" cy="990600"/>
            </a:xfrm>
            <a:prstGeom prst="wedgeRectCallout">
              <a:avLst>
                <a:gd name="adj1" fmla="val -163343"/>
                <a:gd name="adj2" fmla="val -1011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EG" sz="2400" b="1" dirty="0">
                  <a:solidFill>
                    <a:schemeClr val="tx1"/>
                  </a:solidFill>
                  <a:latin typeface="Arial" pitchFamily="34" charset="0"/>
                  <a:cs typeface="Arial" pitchFamily="34" charset="0"/>
                </a:rPr>
                <a:t>تدخل نطاق إسرائيل الكبرى</a:t>
              </a:r>
              <a:endParaRPr lang="en-US" sz="2400" b="1" dirty="0">
                <a:solidFill>
                  <a:schemeClr val="tx1"/>
                </a:solidFill>
                <a:latin typeface="Arial" pitchFamily="34" charset="0"/>
                <a:cs typeface="Arial" pitchFamily="34" charset="0"/>
              </a:endParaRPr>
            </a:p>
          </p:txBody>
        </p:sp>
        <p:sp>
          <p:nvSpPr>
            <p:cNvPr id="12" name="Freeform 11"/>
            <p:cNvSpPr/>
            <p:nvPr/>
          </p:nvSpPr>
          <p:spPr>
            <a:xfrm>
              <a:off x="3408363" y="2476500"/>
              <a:ext cx="1620837" cy="1922463"/>
            </a:xfrm>
            <a:custGeom>
              <a:avLst/>
              <a:gdLst>
                <a:gd name="connsiteX0" fmla="*/ 289367 w 1620456"/>
                <a:gd name="connsiteY0" fmla="*/ 0 h 1921398"/>
                <a:gd name="connsiteX1" fmla="*/ 798653 w 1620456"/>
                <a:gd name="connsiteY1" fmla="*/ 57874 h 1921398"/>
                <a:gd name="connsiteX2" fmla="*/ 844952 w 1620456"/>
                <a:gd name="connsiteY2" fmla="*/ 231494 h 1921398"/>
                <a:gd name="connsiteX3" fmla="*/ 844952 w 1620456"/>
                <a:gd name="connsiteY3" fmla="*/ 324091 h 1921398"/>
                <a:gd name="connsiteX4" fmla="*/ 925975 w 1620456"/>
                <a:gd name="connsiteY4" fmla="*/ 416689 h 1921398"/>
                <a:gd name="connsiteX5" fmla="*/ 925975 w 1620456"/>
                <a:gd name="connsiteY5" fmla="*/ 520861 h 1921398"/>
                <a:gd name="connsiteX6" fmla="*/ 995423 w 1620456"/>
                <a:gd name="connsiteY6" fmla="*/ 717631 h 1921398"/>
                <a:gd name="connsiteX7" fmla="*/ 1099595 w 1620456"/>
                <a:gd name="connsiteY7" fmla="*/ 844952 h 1921398"/>
                <a:gd name="connsiteX8" fmla="*/ 1134319 w 1620456"/>
                <a:gd name="connsiteY8" fmla="*/ 891251 h 1921398"/>
                <a:gd name="connsiteX9" fmla="*/ 1238491 w 1620456"/>
                <a:gd name="connsiteY9" fmla="*/ 1030147 h 1921398"/>
                <a:gd name="connsiteX10" fmla="*/ 1273215 w 1620456"/>
                <a:gd name="connsiteY10" fmla="*/ 1053296 h 1921398"/>
                <a:gd name="connsiteX11" fmla="*/ 1354238 w 1620456"/>
                <a:gd name="connsiteY11" fmla="*/ 1192193 h 1921398"/>
                <a:gd name="connsiteX12" fmla="*/ 1435261 w 1620456"/>
                <a:gd name="connsiteY12" fmla="*/ 1331089 h 1921398"/>
                <a:gd name="connsiteX13" fmla="*/ 1446835 w 1620456"/>
                <a:gd name="connsiteY13" fmla="*/ 1458410 h 1921398"/>
                <a:gd name="connsiteX14" fmla="*/ 1551008 w 1620456"/>
                <a:gd name="connsiteY14" fmla="*/ 1608881 h 1921398"/>
                <a:gd name="connsiteX15" fmla="*/ 1562582 w 1620456"/>
                <a:gd name="connsiteY15" fmla="*/ 1643605 h 1921398"/>
                <a:gd name="connsiteX16" fmla="*/ 1574157 w 1620456"/>
                <a:gd name="connsiteY16" fmla="*/ 1666755 h 1921398"/>
                <a:gd name="connsiteX17" fmla="*/ 1620456 w 1620456"/>
                <a:gd name="connsiteY17" fmla="*/ 1770927 h 1921398"/>
                <a:gd name="connsiteX18" fmla="*/ 1458410 w 1620456"/>
                <a:gd name="connsiteY18" fmla="*/ 1805651 h 1921398"/>
                <a:gd name="connsiteX19" fmla="*/ 1250066 w 1620456"/>
                <a:gd name="connsiteY19" fmla="*/ 1794076 h 1921398"/>
                <a:gd name="connsiteX20" fmla="*/ 995423 w 1620456"/>
                <a:gd name="connsiteY20" fmla="*/ 1770927 h 1921398"/>
                <a:gd name="connsiteX21" fmla="*/ 821803 w 1620456"/>
                <a:gd name="connsiteY21" fmla="*/ 1817226 h 1921398"/>
                <a:gd name="connsiteX22" fmla="*/ 648182 w 1620456"/>
                <a:gd name="connsiteY22" fmla="*/ 1886674 h 1921398"/>
                <a:gd name="connsiteX23" fmla="*/ 497711 w 1620456"/>
                <a:gd name="connsiteY23" fmla="*/ 1921398 h 1921398"/>
                <a:gd name="connsiteX24" fmla="*/ 196770 w 1620456"/>
                <a:gd name="connsiteY24" fmla="*/ 1574157 h 1921398"/>
                <a:gd name="connsiteX25" fmla="*/ 11575 w 1620456"/>
                <a:gd name="connsiteY25" fmla="*/ 1111170 h 1921398"/>
                <a:gd name="connsiteX26" fmla="*/ 0 w 1620456"/>
                <a:gd name="connsiteY26" fmla="*/ 833377 h 1921398"/>
                <a:gd name="connsiteX27" fmla="*/ 81023 w 1620456"/>
                <a:gd name="connsiteY27" fmla="*/ 578734 h 1921398"/>
                <a:gd name="connsiteX28" fmla="*/ 185195 w 1620456"/>
                <a:gd name="connsiteY28" fmla="*/ 486137 h 1921398"/>
                <a:gd name="connsiteX29" fmla="*/ 219919 w 1620456"/>
                <a:gd name="connsiteY29" fmla="*/ 312517 h 1921398"/>
                <a:gd name="connsiteX30" fmla="*/ 243068 w 1620456"/>
                <a:gd name="connsiteY30" fmla="*/ 150471 h 1921398"/>
                <a:gd name="connsiteX31" fmla="*/ 289367 w 1620456"/>
                <a:gd name="connsiteY31" fmla="*/ 0 h 19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20456" h="1921398">
                  <a:moveTo>
                    <a:pt x="289367" y="0"/>
                  </a:moveTo>
                  <a:lnTo>
                    <a:pt x="798653" y="57874"/>
                  </a:lnTo>
                  <a:lnTo>
                    <a:pt x="844952" y="231494"/>
                  </a:lnTo>
                  <a:lnTo>
                    <a:pt x="844952" y="324091"/>
                  </a:lnTo>
                  <a:lnTo>
                    <a:pt x="925975" y="416689"/>
                  </a:lnTo>
                  <a:lnTo>
                    <a:pt x="925975" y="520861"/>
                  </a:lnTo>
                  <a:cubicBezTo>
                    <a:pt x="986576" y="702666"/>
                    <a:pt x="956566" y="639918"/>
                    <a:pt x="995423" y="717631"/>
                  </a:cubicBezTo>
                  <a:cubicBezTo>
                    <a:pt x="1030147" y="760071"/>
                    <a:pt x="1069178" y="799326"/>
                    <a:pt x="1099595" y="844952"/>
                  </a:cubicBezTo>
                  <a:cubicBezTo>
                    <a:pt x="1135452" y="898737"/>
                    <a:pt x="1084392" y="891251"/>
                    <a:pt x="1134319" y="891251"/>
                  </a:cubicBezTo>
                  <a:cubicBezTo>
                    <a:pt x="1169043" y="937550"/>
                    <a:pt x="1200827" y="986206"/>
                    <a:pt x="1238491" y="1030147"/>
                  </a:cubicBezTo>
                  <a:cubicBezTo>
                    <a:pt x="1247544" y="1040709"/>
                    <a:pt x="1273215" y="1053296"/>
                    <a:pt x="1273215" y="1053296"/>
                  </a:cubicBezTo>
                  <a:cubicBezTo>
                    <a:pt x="1345276" y="1185408"/>
                    <a:pt x="1308479" y="1146434"/>
                    <a:pt x="1354238" y="1192193"/>
                  </a:cubicBezTo>
                  <a:cubicBezTo>
                    <a:pt x="1437332" y="1322769"/>
                    <a:pt x="1435261" y="1269209"/>
                    <a:pt x="1435261" y="1331089"/>
                  </a:cubicBezTo>
                  <a:lnTo>
                    <a:pt x="1446835" y="1458410"/>
                  </a:lnTo>
                  <a:cubicBezTo>
                    <a:pt x="1481559" y="1508567"/>
                    <a:pt x="1518676" y="1557150"/>
                    <a:pt x="1551008" y="1608881"/>
                  </a:cubicBezTo>
                  <a:cubicBezTo>
                    <a:pt x="1557474" y="1619227"/>
                    <a:pt x="1558051" y="1632277"/>
                    <a:pt x="1562582" y="1643605"/>
                  </a:cubicBezTo>
                  <a:cubicBezTo>
                    <a:pt x="1565786" y="1651615"/>
                    <a:pt x="1570299" y="1659038"/>
                    <a:pt x="1574157" y="1666755"/>
                  </a:cubicBezTo>
                  <a:lnTo>
                    <a:pt x="1620456" y="1770927"/>
                  </a:lnTo>
                  <a:lnTo>
                    <a:pt x="1458410" y="1805651"/>
                  </a:lnTo>
                  <a:lnTo>
                    <a:pt x="1250066" y="1794076"/>
                  </a:lnTo>
                  <a:cubicBezTo>
                    <a:pt x="1010894" y="1770159"/>
                    <a:pt x="1096122" y="1770927"/>
                    <a:pt x="995423" y="1770927"/>
                  </a:cubicBezTo>
                  <a:cubicBezTo>
                    <a:pt x="829667" y="1818286"/>
                    <a:pt x="889554" y="1817226"/>
                    <a:pt x="821803" y="1817226"/>
                  </a:cubicBezTo>
                  <a:lnTo>
                    <a:pt x="648182" y="1886674"/>
                  </a:lnTo>
                  <a:lnTo>
                    <a:pt x="497711" y="1921398"/>
                  </a:lnTo>
                  <a:cubicBezTo>
                    <a:pt x="194194" y="1582859"/>
                    <a:pt x="196770" y="1736005"/>
                    <a:pt x="196770" y="1574157"/>
                  </a:cubicBezTo>
                  <a:lnTo>
                    <a:pt x="11575" y="1111170"/>
                  </a:lnTo>
                  <a:lnTo>
                    <a:pt x="0" y="833377"/>
                  </a:lnTo>
                  <a:lnTo>
                    <a:pt x="81023" y="578734"/>
                  </a:lnTo>
                  <a:cubicBezTo>
                    <a:pt x="176348" y="483409"/>
                    <a:pt x="129969" y="486137"/>
                    <a:pt x="185195" y="486137"/>
                  </a:cubicBezTo>
                  <a:lnTo>
                    <a:pt x="219919" y="312517"/>
                  </a:lnTo>
                  <a:cubicBezTo>
                    <a:pt x="243655" y="158233"/>
                    <a:pt x="243068" y="212793"/>
                    <a:pt x="243068" y="150471"/>
                  </a:cubicBezTo>
                  <a:lnTo>
                    <a:pt x="289367" y="0"/>
                  </a:lnTo>
                  <a:close/>
                </a:path>
              </a:pathLst>
            </a:cu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1">
                <a:defRPr/>
              </a:pPr>
              <a:r>
                <a:rPr lang="ar-SA" sz="1600" b="1" dirty="0">
                  <a:solidFill>
                    <a:srgbClr val="0070C0"/>
                  </a:solidFill>
                  <a:latin typeface="Arial" pitchFamily="34" charset="0"/>
                  <a:cs typeface="Arial" pitchFamily="34" charset="0"/>
                </a:rPr>
                <a:t>تدخل نطاق إسرائيل الكبرى</a:t>
              </a:r>
            </a:p>
          </p:txBody>
        </p:sp>
      </p:grpSp>
    </p:spTree>
    <p:extLst>
      <p:ext uri="{BB962C8B-B14F-4D97-AF65-F5344CB8AC3E}">
        <p14:creationId xmlns:p14="http://schemas.microsoft.com/office/powerpoint/2010/main" val="2517245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05"/>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2"/>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ppt_w</p:attrName>
                                        </p:attrNameLst>
                                      </p:cBhvr>
                                      <p:tavLst>
                                        <p:tav tm="0">
                                          <p:val>
                                            <p:strVal val="#ppt_w*0.05"/>
                                          </p:val>
                                        </p:tav>
                                        <p:tav tm="100000">
                                          <p:val>
                                            <p:strVal val="#ppt_w"/>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anim calcmode="lin" valueType="num">
                                      <p:cBhvr>
                                        <p:cTn id="18" dur="2000" fill="hold"/>
                                        <p:tgtEl>
                                          <p:spTgt spid="5"/>
                                        </p:tgtEl>
                                        <p:attrNameLst>
                                          <p:attrName>ppt_x</p:attrName>
                                        </p:attrNameLst>
                                      </p:cBhvr>
                                      <p:tavLst>
                                        <p:tav tm="0">
                                          <p:val>
                                            <p:strVal val="#ppt_x-.2"/>
                                          </p:val>
                                        </p:tav>
                                        <p:tav tm="100000">
                                          <p:val>
                                            <p:strVal val="#ppt_x"/>
                                          </p:val>
                                        </p:tav>
                                      </p:tavLst>
                                    </p:anim>
                                    <p:anim calcmode="lin" valueType="num">
                                      <p:cBhvr>
                                        <p:cTn id="19" dur="2000" fill="hold"/>
                                        <p:tgtEl>
                                          <p:spTgt spid="5"/>
                                        </p:tgtEl>
                                        <p:attrNameLst>
                                          <p:attrName>ppt_y</p:attrName>
                                        </p:attrNameLst>
                                      </p:cBhvr>
                                      <p:tavLst>
                                        <p:tav tm="0">
                                          <p:val>
                                            <p:strVal val="#ppt_y"/>
                                          </p:val>
                                        </p:tav>
                                        <p:tav tm="100000">
                                          <p:val>
                                            <p:strVal val="#ppt_y"/>
                                          </p:val>
                                        </p:tav>
                                      </p:tavLst>
                                    </p:anim>
                                    <p:animEffect transition="in" filter="fade">
                                      <p:cBhvr>
                                        <p:cTn id="20" dur="2000"/>
                                        <p:tgtEl>
                                          <p:spTgt spid="5"/>
                                        </p:tgtEl>
                                      </p:cBhvr>
                                    </p:animEffect>
                                  </p:childTnLst>
                                </p:cTn>
                              </p:par>
                            </p:childTnLst>
                          </p:cTn>
                        </p:par>
                        <p:par>
                          <p:cTn id="21" fill="hold">
                            <p:stCondLst>
                              <p:cond delay="2000"/>
                            </p:stCondLst>
                            <p:childTnLst>
                              <p:par>
                                <p:cTn id="22" presetID="54" presetClass="entr" presetSubtype="0" accel="10000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2000" fill="hold"/>
                                        <p:tgtEl>
                                          <p:spTgt spid="3"/>
                                        </p:tgtEl>
                                        <p:attrNameLst>
                                          <p:attrName>ppt_w</p:attrName>
                                        </p:attrNameLst>
                                      </p:cBhvr>
                                      <p:tavLst>
                                        <p:tav tm="0">
                                          <p:val>
                                            <p:strVal val="#ppt_w*0.05"/>
                                          </p:val>
                                        </p:tav>
                                        <p:tav tm="100000">
                                          <p:val>
                                            <p:strVal val="#ppt_w"/>
                                          </p:val>
                                        </p:tav>
                                      </p:tavLst>
                                    </p:anim>
                                    <p:anim calcmode="lin" valueType="num">
                                      <p:cBhvr>
                                        <p:cTn id="25" dur="2000" fill="hold"/>
                                        <p:tgtEl>
                                          <p:spTgt spid="3"/>
                                        </p:tgtEl>
                                        <p:attrNameLst>
                                          <p:attrName>ppt_h</p:attrName>
                                        </p:attrNameLst>
                                      </p:cBhvr>
                                      <p:tavLst>
                                        <p:tav tm="0">
                                          <p:val>
                                            <p:strVal val="#ppt_h"/>
                                          </p:val>
                                        </p:tav>
                                        <p:tav tm="100000">
                                          <p:val>
                                            <p:strVal val="#ppt_h"/>
                                          </p:val>
                                        </p:tav>
                                      </p:tavLst>
                                    </p:anim>
                                    <p:anim calcmode="lin" valueType="num">
                                      <p:cBhvr>
                                        <p:cTn id="26" dur="2000" fill="hold"/>
                                        <p:tgtEl>
                                          <p:spTgt spid="3"/>
                                        </p:tgtEl>
                                        <p:attrNameLst>
                                          <p:attrName>ppt_x</p:attrName>
                                        </p:attrNameLst>
                                      </p:cBhvr>
                                      <p:tavLst>
                                        <p:tav tm="0">
                                          <p:val>
                                            <p:strVal val="#ppt_x-.2"/>
                                          </p:val>
                                        </p:tav>
                                        <p:tav tm="100000">
                                          <p:val>
                                            <p:strVal val="#ppt_x"/>
                                          </p:val>
                                        </p:tav>
                                      </p:tavLst>
                                    </p:anim>
                                    <p:anim calcmode="lin" valueType="num">
                                      <p:cBhvr>
                                        <p:cTn id="27" dur="2000" fill="hold"/>
                                        <p:tgtEl>
                                          <p:spTgt spid="3"/>
                                        </p:tgtEl>
                                        <p:attrNameLst>
                                          <p:attrName>ppt_y</p:attrName>
                                        </p:attrNameLst>
                                      </p:cBhvr>
                                      <p:tavLst>
                                        <p:tav tm="0">
                                          <p:val>
                                            <p:strVal val="#ppt_y"/>
                                          </p:val>
                                        </p:tav>
                                        <p:tav tm="100000">
                                          <p:val>
                                            <p:strVal val="#ppt_y"/>
                                          </p:val>
                                        </p:tav>
                                      </p:tavLst>
                                    </p:anim>
                                    <p:animEffect transition="in" filter="fade">
                                      <p:cBhvr>
                                        <p:cTn id="28" dur="2000"/>
                                        <p:tgtEl>
                                          <p:spTgt spid="3"/>
                                        </p:tgtEl>
                                      </p:cBhvr>
                                    </p:animEffect>
                                  </p:childTnLst>
                                </p:cTn>
                              </p:par>
                            </p:childTnLst>
                          </p:cTn>
                        </p:par>
                        <p:par>
                          <p:cTn id="29" fill="hold">
                            <p:stCondLst>
                              <p:cond delay="4000"/>
                            </p:stCondLst>
                            <p:childTnLst>
                              <p:par>
                                <p:cTn id="30" presetID="54" presetClass="entr" presetSubtype="0" accel="10000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ppt_w</p:attrName>
                                        </p:attrNameLst>
                                      </p:cBhvr>
                                      <p:tavLst>
                                        <p:tav tm="0">
                                          <p:val>
                                            <p:strVal val="#ppt_w*0.05"/>
                                          </p:val>
                                        </p:tav>
                                        <p:tav tm="100000">
                                          <p:val>
                                            <p:strVal val="#ppt_w"/>
                                          </p:val>
                                        </p:tav>
                                      </p:tavLst>
                                    </p:anim>
                                    <p:anim calcmode="lin" valueType="num">
                                      <p:cBhvr>
                                        <p:cTn id="33" dur="2000" fill="hold"/>
                                        <p:tgtEl>
                                          <p:spTgt spid="8"/>
                                        </p:tgtEl>
                                        <p:attrNameLst>
                                          <p:attrName>ppt_h</p:attrName>
                                        </p:attrNameLst>
                                      </p:cBhvr>
                                      <p:tavLst>
                                        <p:tav tm="0">
                                          <p:val>
                                            <p:strVal val="#ppt_h"/>
                                          </p:val>
                                        </p:tav>
                                        <p:tav tm="100000">
                                          <p:val>
                                            <p:strVal val="#ppt_h"/>
                                          </p:val>
                                        </p:tav>
                                      </p:tavLst>
                                    </p:anim>
                                    <p:anim calcmode="lin" valueType="num">
                                      <p:cBhvr>
                                        <p:cTn id="34" dur="2000" fill="hold"/>
                                        <p:tgtEl>
                                          <p:spTgt spid="8"/>
                                        </p:tgtEl>
                                        <p:attrNameLst>
                                          <p:attrName>ppt_x</p:attrName>
                                        </p:attrNameLst>
                                      </p:cBhvr>
                                      <p:tavLst>
                                        <p:tav tm="0">
                                          <p:val>
                                            <p:strVal val="#ppt_x-.2"/>
                                          </p:val>
                                        </p:tav>
                                        <p:tav tm="100000">
                                          <p:val>
                                            <p:strVal val="#ppt_x"/>
                                          </p:val>
                                        </p:tav>
                                      </p:tavLst>
                                    </p:anim>
                                    <p:anim calcmode="lin" valueType="num">
                                      <p:cBhvr>
                                        <p:cTn id="35" dur="2000" fill="hold"/>
                                        <p:tgtEl>
                                          <p:spTgt spid="8"/>
                                        </p:tgtEl>
                                        <p:attrNameLst>
                                          <p:attrName>ppt_y</p:attrName>
                                        </p:attrNameLst>
                                      </p:cBhvr>
                                      <p:tavLst>
                                        <p:tav tm="0">
                                          <p:val>
                                            <p:strVal val="#ppt_y"/>
                                          </p:val>
                                        </p:tav>
                                        <p:tav tm="100000">
                                          <p:val>
                                            <p:strVal val="#ppt_y"/>
                                          </p:val>
                                        </p:tav>
                                      </p:tavLst>
                                    </p:anim>
                                    <p:animEffect transition="in" filter="fade">
                                      <p:cBhvr>
                                        <p:cTn id="36" dur="2000"/>
                                        <p:tgtEl>
                                          <p:spTgt spid="8"/>
                                        </p:tgtEl>
                                      </p:cBhvr>
                                    </p:animEffect>
                                  </p:childTnLst>
                                </p:cTn>
                              </p:par>
                            </p:childTnLst>
                          </p:cTn>
                        </p:par>
                        <p:par>
                          <p:cTn id="37" fill="hold">
                            <p:stCondLst>
                              <p:cond delay="6000"/>
                            </p:stCondLst>
                            <p:childTnLst>
                              <p:par>
                                <p:cTn id="38" presetID="54" presetClass="entr" presetSubtype="0" accel="10000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000" fill="hold"/>
                                        <p:tgtEl>
                                          <p:spTgt spid="2"/>
                                        </p:tgtEl>
                                        <p:attrNameLst>
                                          <p:attrName>ppt_w</p:attrName>
                                        </p:attrNameLst>
                                      </p:cBhvr>
                                      <p:tavLst>
                                        <p:tav tm="0">
                                          <p:val>
                                            <p:strVal val="#ppt_w*0.05"/>
                                          </p:val>
                                        </p:tav>
                                        <p:tav tm="100000">
                                          <p:val>
                                            <p:strVal val="#ppt_w"/>
                                          </p:val>
                                        </p:tav>
                                      </p:tavLst>
                                    </p:anim>
                                    <p:anim calcmode="lin" valueType="num">
                                      <p:cBhvr>
                                        <p:cTn id="41" dur="2000" fill="hold"/>
                                        <p:tgtEl>
                                          <p:spTgt spid="2"/>
                                        </p:tgtEl>
                                        <p:attrNameLst>
                                          <p:attrName>ppt_h</p:attrName>
                                        </p:attrNameLst>
                                      </p:cBhvr>
                                      <p:tavLst>
                                        <p:tav tm="0">
                                          <p:val>
                                            <p:strVal val="#ppt_h"/>
                                          </p:val>
                                        </p:tav>
                                        <p:tav tm="100000">
                                          <p:val>
                                            <p:strVal val="#ppt_h"/>
                                          </p:val>
                                        </p:tav>
                                      </p:tavLst>
                                    </p:anim>
                                    <p:anim calcmode="lin" valueType="num">
                                      <p:cBhvr>
                                        <p:cTn id="42" dur="2000" fill="hold"/>
                                        <p:tgtEl>
                                          <p:spTgt spid="2"/>
                                        </p:tgtEl>
                                        <p:attrNameLst>
                                          <p:attrName>ppt_x</p:attrName>
                                        </p:attrNameLst>
                                      </p:cBhvr>
                                      <p:tavLst>
                                        <p:tav tm="0">
                                          <p:val>
                                            <p:strVal val="#ppt_x-.2"/>
                                          </p:val>
                                        </p:tav>
                                        <p:tav tm="100000">
                                          <p:val>
                                            <p:strVal val="#ppt_x"/>
                                          </p:val>
                                        </p:tav>
                                      </p:tavLst>
                                    </p:anim>
                                    <p:anim calcmode="lin" valueType="num">
                                      <p:cBhvr>
                                        <p:cTn id="43" dur="2000" fill="hold"/>
                                        <p:tgtEl>
                                          <p:spTgt spid="2"/>
                                        </p:tgtEl>
                                        <p:attrNameLst>
                                          <p:attrName>ppt_y</p:attrName>
                                        </p:attrNameLst>
                                      </p:cBhvr>
                                      <p:tavLst>
                                        <p:tav tm="0">
                                          <p:val>
                                            <p:strVal val="#ppt_y"/>
                                          </p:val>
                                        </p:tav>
                                        <p:tav tm="100000">
                                          <p:val>
                                            <p:strVal val="#ppt_y"/>
                                          </p:val>
                                        </p:tav>
                                      </p:tavLst>
                                    </p:anim>
                                    <p:animEffect transition="in" filter="fade">
                                      <p:cBhvr>
                                        <p:cTn id="4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436096" y="771973"/>
            <a:ext cx="3654642" cy="468213"/>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حروب الجيل الرابع و"الربيع العربي"</a:t>
            </a:r>
          </a:p>
        </p:txBody>
      </p:sp>
      <p:sp>
        <p:nvSpPr>
          <p:cNvPr id="6" name="AutoShape 2"/>
          <p:cNvSpPr>
            <a:spLocks noChangeArrowheads="1"/>
          </p:cNvSpPr>
          <p:nvPr/>
        </p:nvSpPr>
        <p:spPr bwMode="auto">
          <a:xfrm>
            <a:off x="4641180" y="1777360"/>
            <a:ext cx="4426688" cy="20116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b="1" dirty="0">
                <a:solidFill>
                  <a:srgbClr val="FFFF00"/>
                </a:solidFill>
                <a:cs typeface="PT Bold Heading" pitchFamily="2" charset="-78"/>
              </a:rPr>
              <a:t>القاسم المشترك </a:t>
            </a:r>
            <a:r>
              <a:rPr lang="ar-EG" b="1" dirty="0">
                <a:solidFill>
                  <a:srgbClr val="FFFFFF"/>
                </a:solidFill>
                <a:cs typeface="PT Bold Heading" pitchFamily="2" charset="-78"/>
              </a:rPr>
              <a:t>بين مختلف أجيال الحروب هو أنها تسعى إلى </a:t>
            </a:r>
            <a:r>
              <a:rPr lang="ar-EG" b="1" dirty="0">
                <a:solidFill>
                  <a:srgbClr val="C00000"/>
                </a:solidFill>
                <a:cs typeface="PT Bold Heading" pitchFamily="2" charset="-78"/>
              </a:rPr>
              <a:t>إخضاع العدو </a:t>
            </a:r>
            <a:r>
              <a:rPr lang="ar-EG" b="1" dirty="0">
                <a:solidFill>
                  <a:srgbClr val="FFFFFF"/>
                </a:solidFill>
                <a:cs typeface="PT Bold Heading" pitchFamily="2" charset="-78"/>
              </a:rPr>
              <a:t>أو </a:t>
            </a:r>
            <a:r>
              <a:rPr lang="ar-EG" b="1" dirty="0" smtClean="0">
                <a:solidFill>
                  <a:srgbClr val="FFFFFF"/>
                </a:solidFill>
                <a:cs typeface="PT Bold Heading" pitchFamily="2" charset="-78"/>
              </a:rPr>
              <a:t>الخصم</a:t>
            </a:r>
            <a:r>
              <a:rPr lang="ar-EG" b="1" dirty="0">
                <a:solidFill>
                  <a:srgbClr val="FFFFFF"/>
                </a:solidFill>
                <a:cs typeface="PT Bold Heading" pitchFamily="2" charset="-78"/>
              </a:rPr>
              <a:t> </a:t>
            </a:r>
            <a:r>
              <a:rPr lang="ar-EG" b="1" dirty="0" smtClean="0">
                <a:solidFill>
                  <a:srgbClr val="FFFFFF"/>
                </a:solidFill>
                <a:cs typeface="PT Bold Heading" pitchFamily="2" charset="-78"/>
              </a:rPr>
              <a:t>فالأهداف </a:t>
            </a:r>
            <a:r>
              <a:rPr lang="ar-EG" b="1" dirty="0">
                <a:solidFill>
                  <a:srgbClr val="FFFFFF"/>
                </a:solidFill>
                <a:cs typeface="PT Bold Heading" pitchFamily="2" charset="-78"/>
              </a:rPr>
              <a:t>في كل الحروب قائمة ولكن يختلف تحقيقها من جيل إلى جيل باختلاف </a:t>
            </a:r>
            <a:r>
              <a:rPr lang="ar-EG" b="1" dirty="0" smtClean="0">
                <a:solidFill>
                  <a:srgbClr val="FFFFFF"/>
                </a:solidFill>
                <a:cs typeface="PT Bold Heading" pitchFamily="2" charset="-78"/>
              </a:rPr>
              <a:t>طبيعة الأدوات و بيئة الصراع.</a:t>
            </a:r>
            <a:endParaRPr lang="ar-EG" b="1" dirty="0">
              <a:solidFill>
                <a:srgbClr val="FFFFFF"/>
              </a:solidFill>
              <a:cs typeface="PT Bold Heading" pitchFamily="2" charset="-78"/>
            </a:endParaRPr>
          </a:p>
        </p:txBody>
      </p:sp>
      <p:sp>
        <p:nvSpPr>
          <p:cNvPr id="7" name="AutoShape 2"/>
          <p:cNvSpPr>
            <a:spLocks noChangeArrowheads="1"/>
          </p:cNvSpPr>
          <p:nvPr/>
        </p:nvSpPr>
        <p:spPr bwMode="auto">
          <a:xfrm>
            <a:off x="4653756" y="4278208"/>
            <a:ext cx="4426688" cy="210312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dirty="0" smtClean="0">
                <a:solidFill>
                  <a:srgbClr val="FFFFFF"/>
                </a:solidFill>
                <a:cs typeface="PT Bold Heading" pitchFamily="2" charset="-78"/>
              </a:rPr>
              <a:t> </a:t>
            </a:r>
            <a:r>
              <a:rPr lang="ar-EG" b="1" dirty="0" smtClean="0">
                <a:solidFill>
                  <a:srgbClr val="FFFF00"/>
                </a:solidFill>
                <a:cs typeface="PT Bold Heading" pitchFamily="2" charset="-78"/>
              </a:rPr>
              <a:t>بمعنى</a:t>
            </a:r>
            <a:r>
              <a:rPr lang="ar-EG" b="1" dirty="0" smtClean="0">
                <a:solidFill>
                  <a:srgbClr val="FFFFFF"/>
                </a:solidFill>
                <a:cs typeface="PT Bold Heading" pitchFamily="2" charset="-78"/>
              </a:rPr>
              <a:t> أن جيل جديد من الحروب يسعى إلى تحقيق الأهداف سواء كانت قديمة أو جديدة باستخدام قدرات مغايرة تناسب العصر </a:t>
            </a:r>
            <a:r>
              <a:rPr lang="ar-EG" b="1" dirty="0" smtClean="0">
                <a:solidFill>
                  <a:srgbClr val="FFFF00"/>
                </a:solidFill>
                <a:cs typeface="PT Bold Heading" pitchFamily="2" charset="-78"/>
              </a:rPr>
              <a:t>فالقوة النيرانية </a:t>
            </a:r>
            <a:r>
              <a:rPr lang="ar-EG" b="1" dirty="0" smtClean="0">
                <a:solidFill>
                  <a:srgbClr val="FFFFFF"/>
                </a:solidFill>
                <a:cs typeface="PT Bold Heading" pitchFamily="2" charset="-78"/>
              </a:rPr>
              <a:t>حلت في فترة زمنية معينة بدلاً من العنصر البشري في كسر إرادة العدو.</a:t>
            </a:r>
            <a:endParaRPr lang="ar-EG" b="1" dirty="0">
              <a:solidFill>
                <a:srgbClr val="FFFFFF"/>
              </a:solidFill>
              <a:cs typeface="PT Bold Heading"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16832"/>
            <a:ext cx="4032448" cy="3933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749459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292080" y="823003"/>
            <a:ext cx="3762778" cy="468213"/>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حروب الجيل الرابع و"الربيع العربي"</a:t>
            </a:r>
          </a:p>
        </p:txBody>
      </p:sp>
      <p:sp>
        <p:nvSpPr>
          <p:cNvPr id="6" name="AutoShape 2"/>
          <p:cNvSpPr>
            <a:spLocks noChangeArrowheads="1"/>
          </p:cNvSpPr>
          <p:nvPr/>
        </p:nvSpPr>
        <p:spPr bwMode="auto">
          <a:xfrm>
            <a:off x="4211960" y="4293096"/>
            <a:ext cx="4754880" cy="244726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sz="1600" dirty="0">
                <a:solidFill>
                  <a:srgbClr val="FFFFFF"/>
                </a:solidFill>
                <a:cs typeface="PT Bold Heading" pitchFamily="2" charset="-78"/>
              </a:rPr>
              <a:t>ولعل </a:t>
            </a:r>
            <a:r>
              <a:rPr lang="ar-EG" sz="1600" dirty="0">
                <a:solidFill>
                  <a:srgbClr val="FFFF00"/>
                </a:solidFill>
                <a:cs typeface="PT Bold Heading" pitchFamily="2" charset="-78"/>
              </a:rPr>
              <a:t>هلامية أدواتها</a:t>
            </a:r>
            <a:r>
              <a:rPr lang="ar-EG" sz="1600" dirty="0">
                <a:solidFill>
                  <a:srgbClr val="FFFFFF"/>
                </a:solidFill>
                <a:cs typeface="PT Bold Heading" pitchFamily="2" charset="-78"/>
              </a:rPr>
              <a:t> مقارنة بما سبق من أدوات قتال جعل البعض يتشكك في </a:t>
            </a:r>
            <a:r>
              <a:rPr lang="ar-EG" sz="1600" dirty="0" smtClean="0">
                <a:solidFill>
                  <a:srgbClr val="FFFFFF"/>
                </a:solidFill>
                <a:cs typeface="PT Bold Heading" pitchFamily="2" charset="-78"/>
              </a:rPr>
              <a:t>البدايةفي </a:t>
            </a:r>
            <a:r>
              <a:rPr lang="ar-EG" sz="1600" dirty="0">
                <a:solidFill>
                  <a:srgbClr val="FFFFFF"/>
                </a:solidFill>
                <a:cs typeface="PT Bold Heading" pitchFamily="2" charset="-78"/>
              </a:rPr>
              <a:t>فعالية هذه الحروب ومقدرتها على تحقيق النتائج المرجوة باعتبار أن أدواتها غامضة وأهدافها غير قابلة للتحقق ومكلفة للغاية وممتدة زمنياً بحيث يصعب توقع نهايتها ناهيك عن نتائجها.</a:t>
            </a:r>
          </a:p>
        </p:txBody>
      </p:sp>
      <p:sp>
        <p:nvSpPr>
          <p:cNvPr id="8" name="AutoShape 2"/>
          <p:cNvSpPr>
            <a:spLocks noChangeArrowheads="1"/>
          </p:cNvSpPr>
          <p:nvPr/>
        </p:nvSpPr>
        <p:spPr bwMode="auto">
          <a:xfrm>
            <a:off x="4211960" y="1680200"/>
            <a:ext cx="4754880" cy="24688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sz="1600" dirty="0">
                <a:solidFill>
                  <a:srgbClr val="FFFFFF"/>
                </a:solidFill>
                <a:cs typeface="PT Bold Heading" pitchFamily="2" charset="-78"/>
              </a:rPr>
              <a:t>ثم كانت </a:t>
            </a:r>
            <a:r>
              <a:rPr lang="ar-EG" sz="1600" dirty="0">
                <a:solidFill>
                  <a:srgbClr val="FFFF00"/>
                </a:solidFill>
                <a:cs typeface="PT Bold Heading" pitchFamily="2" charset="-78"/>
              </a:rPr>
              <a:t>الهجمات الدقيقة </a:t>
            </a:r>
            <a:r>
              <a:rPr lang="ar-EG" sz="1600" dirty="0">
                <a:solidFill>
                  <a:srgbClr val="FFFFFF"/>
                </a:solidFill>
                <a:cs typeface="PT Bold Heading" pitchFamily="2" charset="-78"/>
              </a:rPr>
              <a:t>بدلاً من القوات الكثيفة والأسلحة الذكية واستراتيجية الإغراق الصاروخي بدلاً من النيران الكثيفة التقليدية غير المؤثرة في بعض الأحيان حتى حلت الحرب في جيلها الرابع لتوظيف أنماط صراعية جديدة لإخضاع العدو مثل التمرد الداخلي وتوظيف كل ما هو متاح من شبكات سياسية واقتصادية واجتماعية وعسكرية</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80200"/>
            <a:ext cx="3672408" cy="4234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82028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4283968" y="2132856"/>
            <a:ext cx="4691434" cy="411480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noAutofit/>
          </a:bodyPr>
          <a:lstStyle/>
          <a:p>
            <a:pPr algn="justLow"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 </a:t>
            </a:r>
            <a:r>
              <a:rPr lang="ar-EG" sz="2400" b="1" dirty="0">
                <a:solidFill>
                  <a:srgbClr val="FFFFFF"/>
                </a:solidFill>
                <a:cs typeface="PT Bold Heading" pitchFamily="2" charset="-78"/>
              </a:rPr>
              <a:t>أطلق اسم حرب الجيل الرابع على الحرب على التنظيمات </a:t>
            </a:r>
            <a:r>
              <a:rPr lang="ar-EG" sz="2400" b="1" dirty="0" smtClean="0">
                <a:solidFill>
                  <a:srgbClr val="FFFFFF"/>
                </a:solidFill>
                <a:cs typeface="PT Bold Heading" pitchFamily="2" charset="-78"/>
              </a:rPr>
              <a:t>الإرهابية</a:t>
            </a:r>
            <a:br>
              <a:rPr lang="ar-EG" sz="2400" b="1" dirty="0" smtClean="0">
                <a:solidFill>
                  <a:srgbClr val="FFFFFF"/>
                </a:solidFill>
                <a:cs typeface="PT Bold Heading" pitchFamily="2" charset="-78"/>
              </a:rPr>
            </a:br>
            <a:r>
              <a:rPr lang="ar-EG" sz="2400" b="1" dirty="0" smtClean="0">
                <a:solidFill>
                  <a:srgbClr val="FFFFFF"/>
                </a:solidFill>
                <a:cs typeface="PT Bold Heading" pitchFamily="2" charset="-78"/>
              </a:rPr>
              <a:t> </a:t>
            </a:r>
            <a:r>
              <a:rPr lang="ar-EG" sz="2400" b="1" dirty="0">
                <a:solidFill>
                  <a:srgbClr val="FFFFFF"/>
                </a:solidFill>
                <a:cs typeface="PT Bold Heading" pitchFamily="2" charset="-78"/>
              </a:rPr>
              <a:t>بحسب </a:t>
            </a:r>
            <a:r>
              <a:rPr lang="ar-EG" sz="2400" b="1" dirty="0">
                <a:solidFill>
                  <a:srgbClr val="FFFF00"/>
                </a:solidFill>
                <a:cs typeface="PT Bold Heading" pitchFamily="2" charset="-78"/>
              </a:rPr>
              <a:t>المفهوم الأمريكي</a:t>
            </a:r>
            <a:r>
              <a:rPr lang="ar-SA" sz="2400" b="1" dirty="0">
                <a:solidFill>
                  <a:srgbClr val="FFFF00"/>
                </a:solidFill>
                <a:cs typeface="PT Bold Heading" pitchFamily="2" charset="-78"/>
              </a:rPr>
              <a:t> </a:t>
            </a:r>
            <a:r>
              <a:rPr lang="ar-EG" sz="2400" b="1" dirty="0">
                <a:solidFill>
                  <a:srgbClr val="FFFFFF"/>
                </a:solidFill>
                <a:cs typeface="PT Bold Heading" pitchFamily="2" charset="-78"/>
              </a:rPr>
              <a:t>وطرفا الحرب في الجيل الرابع من </a:t>
            </a:r>
            <a:r>
              <a:rPr lang="ar-EG" sz="2400" b="1" dirty="0" smtClean="0">
                <a:solidFill>
                  <a:srgbClr val="FFFFFF"/>
                </a:solidFill>
                <a:cs typeface="PT Bold Heading" pitchFamily="2" charset="-78"/>
              </a:rPr>
              <a:t>الحروب</a:t>
            </a:r>
            <a:br>
              <a:rPr lang="ar-EG" sz="2400" b="1" dirty="0" smtClean="0">
                <a:solidFill>
                  <a:srgbClr val="FFFFFF"/>
                </a:solidFill>
                <a:cs typeface="PT Bold Heading" pitchFamily="2" charset="-78"/>
              </a:rPr>
            </a:br>
            <a:r>
              <a:rPr lang="ar-EG" sz="2400" b="1" dirty="0" smtClean="0">
                <a:solidFill>
                  <a:srgbClr val="FFFFFF"/>
                </a:solidFill>
                <a:cs typeface="PT Bold Heading" pitchFamily="2" charset="-78"/>
              </a:rPr>
              <a:t> </a:t>
            </a:r>
            <a:r>
              <a:rPr lang="ar-EG" sz="2400" b="1" dirty="0">
                <a:solidFill>
                  <a:srgbClr val="FFFFFF"/>
                </a:solidFill>
                <a:cs typeface="PT Bold Heading" pitchFamily="2" charset="-78"/>
              </a:rPr>
              <a:t>هما </a:t>
            </a:r>
            <a:r>
              <a:rPr lang="ar-EG" sz="2400" b="1" dirty="0">
                <a:solidFill>
                  <a:srgbClr val="C00000"/>
                </a:solidFill>
                <a:cs typeface="PT Bold Heading" pitchFamily="2" charset="-78"/>
              </a:rPr>
              <a:t>جيش نظامي </a:t>
            </a:r>
            <a:r>
              <a:rPr lang="ar-EG" sz="2400" b="1" dirty="0">
                <a:solidFill>
                  <a:srgbClr val="FFFFFF"/>
                </a:solidFill>
                <a:cs typeface="PT Bold Heading" pitchFamily="2" charset="-78"/>
              </a:rPr>
              <a:t>لدولة ما مقابل </a:t>
            </a:r>
            <a:r>
              <a:rPr lang="ar-EG" sz="2400" b="1" dirty="0">
                <a:solidFill>
                  <a:srgbClr val="C00000"/>
                </a:solidFill>
                <a:cs typeface="PT Bold Heading" pitchFamily="2" charset="-78"/>
              </a:rPr>
              <a:t>لا دولة </a:t>
            </a:r>
            <a:r>
              <a:rPr lang="ar-EG" sz="2400" b="1" dirty="0">
                <a:solidFill>
                  <a:srgbClr val="FFFFFF"/>
                </a:solidFill>
                <a:cs typeface="PT Bold Heading" pitchFamily="2" charset="-78"/>
              </a:rPr>
              <a:t>أو عدو وخلايا خفية منتشرة </a:t>
            </a:r>
            <a:r>
              <a:rPr lang="ar-EG" sz="2400" b="1" dirty="0" smtClean="0">
                <a:solidFill>
                  <a:srgbClr val="FFFFFF"/>
                </a:solidFill>
                <a:cs typeface="PT Bold Heading" pitchFamily="2" charset="-78"/>
              </a:rPr>
              <a:t/>
            </a:r>
            <a:br>
              <a:rPr lang="ar-EG" sz="2400" b="1" dirty="0" smtClean="0">
                <a:solidFill>
                  <a:srgbClr val="FFFFFF"/>
                </a:solidFill>
                <a:cs typeface="PT Bold Heading" pitchFamily="2" charset="-78"/>
              </a:rPr>
            </a:br>
            <a:r>
              <a:rPr lang="ar-EG" sz="2400" b="1" dirty="0" smtClean="0">
                <a:solidFill>
                  <a:srgbClr val="FFFFFF"/>
                </a:solidFill>
                <a:cs typeface="PT Bold Heading" pitchFamily="2" charset="-78"/>
              </a:rPr>
              <a:t>في </a:t>
            </a:r>
            <a:r>
              <a:rPr lang="ar-EG" sz="2400" b="1" dirty="0">
                <a:solidFill>
                  <a:srgbClr val="FFFFFF"/>
                </a:solidFill>
                <a:cs typeface="PT Bold Heading" pitchFamily="2" charset="-78"/>
              </a:rPr>
              <a:t>أنحاء العالم.  </a:t>
            </a:r>
          </a:p>
        </p:txBody>
      </p:sp>
      <p:sp>
        <p:nvSpPr>
          <p:cNvPr id="5" name="AutoShape 3107"/>
          <p:cNvSpPr>
            <a:spLocks noChangeArrowheads="1"/>
          </p:cNvSpPr>
          <p:nvPr/>
        </p:nvSpPr>
        <p:spPr bwMode="auto">
          <a:xfrm>
            <a:off x="3275856" y="881356"/>
            <a:ext cx="2592288" cy="646986"/>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3200" b="1" u="sng" dirty="0" smtClean="0">
                <a:solidFill>
                  <a:schemeClr val="bg1"/>
                </a:solidFill>
                <a:cs typeface="PT Bold Heading" pitchFamily="2" charset="-78"/>
              </a:rPr>
              <a:t>المقدمة</a:t>
            </a:r>
            <a:endParaRPr lang="ar-EG" sz="3200" b="1" u="sng" dirty="0">
              <a:solidFill>
                <a:schemeClr val="bg1"/>
              </a:solidFill>
              <a:cs typeface="PT Bold Heading"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132856"/>
            <a:ext cx="3864522"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778828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3707904" y="1453496"/>
            <a:ext cx="5303520" cy="173736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sz="1600" dirty="0">
                <a:solidFill>
                  <a:srgbClr val="FFFFFF"/>
                </a:solidFill>
                <a:cs typeface="PT Bold Heading" pitchFamily="2" charset="-78"/>
              </a:rPr>
              <a:t>ويرى بعض الباحثين أن حالة دول الربيع العربي تعتبر نموذجاً مثالياً لتطبيق حروب الجيل الرابع ودراستها ويشيرون في ذلك إلى ما يحدث من اضطرابات داخلية </a:t>
            </a:r>
            <a:r>
              <a:rPr lang="ar-EG" sz="1600" dirty="0" smtClean="0">
                <a:solidFill>
                  <a:srgbClr val="FFFFFF"/>
                </a:solidFill>
                <a:cs typeface="PT Bold Heading" pitchFamily="2" charset="-78"/>
              </a:rPr>
              <a:t>في </a:t>
            </a:r>
            <a:r>
              <a:rPr lang="ar-EG" sz="1600" dirty="0">
                <a:solidFill>
                  <a:srgbClr val="FFFFFF"/>
                </a:solidFill>
                <a:cs typeface="PT Bold Heading" pitchFamily="2" charset="-78"/>
              </a:rPr>
              <a:t>هذه الدول يستهدف تحقيق أهداف عدة منها إنهاء المسار السياسي الذي تتحرك فيه هذه الدول</a:t>
            </a:r>
            <a:r>
              <a:rPr lang="ar-EG" dirty="0">
                <a:solidFill>
                  <a:srgbClr val="FFFFFF"/>
                </a:solidFill>
                <a:cs typeface="PT Bold Heading" pitchFamily="2" charset="-78"/>
              </a:rPr>
              <a:t> </a:t>
            </a:r>
          </a:p>
        </p:txBody>
      </p:sp>
      <p:sp>
        <p:nvSpPr>
          <p:cNvPr id="8" name="AutoShape 2"/>
          <p:cNvSpPr>
            <a:spLocks noChangeArrowheads="1"/>
          </p:cNvSpPr>
          <p:nvPr/>
        </p:nvSpPr>
        <p:spPr bwMode="auto">
          <a:xfrm>
            <a:off x="5185302" y="771556"/>
            <a:ext cx="3744416" cy="468213"/>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حروب الجيل الرابع و"الربيع العربي"</a:t>
            </a:r>
          </a:p>
        </p:txBody>
      </p:sp>
      <p:sp>
        <p:nvSpPr>
          <p:cNvPr id="9" name="AutoShape 2"/>
          <p:cNvSpPr>
            <a:spLocks noChangeArrowheads="1"/>
          </p:cNvSpPr>
          <p:nvPr/>
        </p:nvSpPr>
        <p:spPr bwMode="auto">
          <a:xfrm>
            <a:off x="3707905" y="3304269"/>
            <a:ext cx="5303520" cy="347472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sz="1600" dirty="0" smtClean="0">
                <a:solidFill>
                  <a:srgbClr val="FFFFFF"/>
                </a:solidFill>
                <a:cs typeface="PT Bold Heading" pitchFamily="2" charset="-78"/>
              </a:rPr>
              <a:t>وهو مسار يفترض أن يقود عملية سياسية تحقق الاستقرار ولكن المطلوب خلاف ذلك أي أن تستمر الفوضى أطول مدى زمني ممكن وإشاعة حالة دائمة من الفوضى </a:t>
            </a:r>
            <a:r>
              <a:rPr lang="ar-EG" sz="1600" dirty="0">
                <a:solidFill>
                  <a:srgbClr val="FFFFFF"/>
                </a:solidFill>
                <a:cs typeface="PT Bold Heading" pitchFamily="2" charset="-78"/>
              </a:rPr>
              <a:t>المجتمعيةعن طريق إنهاك المجتمع واستنزاف الدولة في معارك داخلية حول قضايا قد تكون بعضها عادلة ولكنها تقدم في إطار من تحدي الدولة وتعميق الخلافات في المجتمع ليصبح الجميع في حالة اقتتال داخلي ولا نلتفت لكوارث أخلاقية واقتصادية واجتماعية وسكانية أخرى من شأنها تدمير مقومات الدول على المدى البعيد</a:t>
            </a:r>
            <a:r>
              <a:rPr lang="ar-EG" sz="1600" dirty="0" smtClean="0">
                <a:solidFill>
                  <a:srgbClr val="FFFFFF"/>
                </a:solidFill>
                <a:cs typeface="PT Bold Heading" pitchFamily="2" charset="-78"/>
              </a:rPr>
              <a:t>.</a:t>
            </a:r>
            <a:endParaRPr lang="ar-EG" sz="1600" dirty="0">
              <a:solidFill>
                <a:srgbClr val="FFFFFF"/>
              </a:solidFill>
              <a:cs typeface="PT Bold Heading"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53496"/>
            <a:ext cx="3233310" cy="4725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935265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644008" y="1852322"/>
            <a:ext cx="4386788" cy="428819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dirty="0">
                <a:solidFill>
                  <a:srgbClr val="FFFFFF"/>
                </a:solidFill>
                <a:cs typeface="PT Bold Heading" pitchFamily="2" charset="-78"/>
              </a:rPr>
              <a:t> </a:t>
            </a:r>
            <a:r>
              <a:rPr lang="ar-EG" sz="2000" dirty="0">
                <a:solidFill>
                  <a:srgbClr val="FFFFFF"/>
                </a:solidFill>
                <a:cs typeface="PT Bold Heading" pitchFamily="2" charset="-78"/>
              </a:rPr>
              <a:t>وأخيراً </a:t>
            </a:r>
            <a:r>
              <a:rPr lang="ar-EG" sz="2000" dirty="0">
                <a:solidFill>
                  <a:srgbClr val="C00000"/>
                </a:solidFill>
                <a:cs typeface="PT Bold Heading" pitchFamily="2" charset="-78"/>
              </a:rPr>
              <a:t>وهذا هو الأخطر؟ </a:t>
            </a:r>
            <a:r>
              <a:rPr lang="ar-EG" sz="2000" dirty="0">
                <a:solidFill>
                  <a:srgbClr val="FFFFFF"/>
                </a:solidFill>
                <a:cs typeface="PT Bold Heading" pitchFamily="2" charset="-78"/>
              </a:rPr>
              <a:t>إشاعة جو من </a:t>
            </a:r>
            <a:r>
              <a:rPr lang="ar-EG" sz="2000" dirty="0">
                <a:solidFill>
                  <a:srgbClr val="FFFF00"/>
                </a:solidFill>
                <a:cs typeface="PT Bold Heading" pitchFamily="2" charset="-78"/>
              </a:rPr>
              <a:t>الحرب النفسية والإعلامية </a:t>
            </a:r>
            <a:r>
              <a:rPr lang="ar-EG" sz="2000" dirty="0">
                <a:solidFill>
                  <a:srgbClr val="FFFFFF"/>
                </a:solidFill>
                <a:cs typeface="PT Bold Heading" pitchFamily="2" charset="-78"/>
              </a:rPr>
              <a:t>القادمة من الخارج لترويج أفكار ومعتقدات تقسم المجتمع أكثر باستخدام مجموعات داخلية تعمل من خلال وسائل التواصل الاجتماعي وفضائيات يتم تسخيرها لذلك وإعلاميين وصحفيين وجيوش تعبوية تعمل من أجل إثارة الفتن والقلاقل سواء بعلمها أو من دون أن تدري ما تفعله.</a:t>
            </a:r>
          </a:p>
        </p:txBody>
      </p:sp>
      <p:sp>
        <p:nvSpPr>
          <p:cNvPr id="10" name="AutoShape 2"/>
          <p:cNvSpPr>
            <a:spLocks noChangeArrowheads="1"/>
          </p:cNvSpPr>
          <p:nvPr/>
        </p:nvSpPr>
        <p:spPr bwMode="auto">
          <a:xfrm>
            <a:off x="5148064" y="836712"/>
            <a:ext cx="3882732" cy="468213"/>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حروب الجيل الرابع و"الربيع العربي"</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44" y="1556792"/>
            <a:ext cx="3851920"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4" y="4221088"/>
            <a:ext cx="3851920" cy="2450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63010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816544" y="1639064"/>
            <a:ext cx="3931920" cy="164592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sz="1600" dirty="0">
                <a:solidFill>
                  <a:srgbClr val="FFFFFF"/>
                </a:solidFill>
                <a:cs typeface="PT Bold Heading" pitchFamily="2" charset="-78"/>
              </a:rPr>
              <a:t>وتهدف هذه الاستراتيجيات التدميرية التي تعمل على فترات زمنية متفاوتة إلى تحقيق حالة من الانقسام المجتمعي المستدام بحيث يتم النظر بشكل عدائي بين فئات </a:t>
            </a:r>
            <a:r>
              <a:rPr lang="ar-EG" sz="1600" dirty="0" smtClean="0">
                <a:solidFill>
                  <a:srgbClr val="FFFFFF"/>
                </a:solidFill>
                <a:cs typeface="PT Bold Heading" pitchFamily="2" charset="-78"/>
              </a:rPr>
              <a:t>المجتمع .</a:t>
            </a:r>
            <a:endParaRPr lang="ar-EG" sz="1600" dirty="0">
              <a:solidFill>
                <a:srgbClr val="FFFFFF"/>
              </a:solidFill>
              <a:cs typeface="PT Bold Heading" pitchFamily="2" charset="-78"/>
            </a:endParaRPr>
          </a:p>
        </p:txBody>
      </p:sp>
      <p:sp>
        <p:nvSpPr>
          <p:cNvPr id="8" name="AutoShape 2"/>
          <p:cNvSpPr>
            <a:spLocks noChangeArrowheads="1"/>
          </p:cNvSpPr>
          <p:nvPr/>
        </p:nvSpPr>
        <p:spPr bwMode="auto">
          <a:xfrm>
            <a:off x="5292079" y="918682"/>
            <a:ext cx="3823345" cy="468213"/>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حروب الجيل الرابع و"الربيع العربي"</a:t>
            </a:r>
          </a:p>
        </p:txBody>
      </p:sp>
      <p:sp>
        <p:nvSpPr>
          <p:cNvPr id="9" name="AutoShape 2"/>
          <p:cNvSpPr>
            <a:spLocks noChangeArrowheads="1"/>
          </p:cNvSpPr>
          <p:nvPr/>
        </p:nvSpPr>
        <p:spPr bwMode="auto">
          <a:xfrm>
            <a:off x="4788024" y="3430096"/>
            <a:ext cx="4114800" cy="33832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3300"/>
              </a:lnSpc>
              <a:spcBef>
                <a:spcPct val="50000"/>
              </a:spcBef>
              <a:spcAft>
                <a:spcPct val="0"/>
              </a:spcAft>
              <a:tabLst>
                <a:tab pos="57150" algn="l"/>
              </a:tabLst>
              <a:defRPr/>
            </a:pPr>
            <a:r>
              <a:rPr lang="ar-EG" sz="1600" dirty="0" smtClean="0">
                <a:solidFill>
                  <a:srgbClr val="FFFFFF"/>
                </a:solidFill>
                <a:cs typeface="PT Bold Heading" pitchFamily="2" charset="-78"/>
              </a:rPr>
              <a:t>وقد حدث ذلك بالفعل في مناطق عدة بحيث يصبح المجتمع مؤهلاً لحرب أهلية طويلة الأمد ويصبح الاستقرار والتماسك الداخلي حلماً بعيد المنال مثلما حدث في لبنان والصومال والعراق وغير ذلك بحيث لا تقدر هذه الدول على العودة إلى مسارها التنموي مجدداً ولا تستطيع خوض معاركها الحقيقية ضد الجهل والتخلف والمرض أو خوض معارك خارجية ضد أعدائها الحقيقيين.</a:t>
            </a:r>
            <a:endParaRPr lang="ar-EG" sz="1600" dirty="0">
              <a:solidFill>
                <a:srgbClr val="FFFFFF"/>
              </a:solidFill>
              <a:cs typeface="PT Bold Heading"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44824"/>
            <a:ext cx="3705369" cy="4365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51351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4462754" y="1369042"/>
            <a:ext cx="4573742" cy="119586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1600" dirty="0">
                <a:solidFill>
                  <a:srgbClr val="FFFFFF"/>
                </a:solidFill>
                <a:cs typeface="PT Bold Heading" pitchFamily="2" charset="-78"/>
              </a:rPr>
              <a:t>ثم هناك هدف تدمير الجيوش التي تمثل تهديداً إقليمياً أو تمتلك المقدرة على تغيير موازين القوى الإقليمية بحيث تخرج هذه الجيوش من معادلة القوة الشاملة وتتحول </a:t>
            </a:r>
            <a:r>
              <a:rPr lang="ar-EG" sz="1600" dirty="0" smtClean="0">
                <a:solidFill>
                  <a:srgbClr val="FFFFFF"/>
                </a:solidFill>
                <a:cs typeface="PT Bold Heading" pitchFamily="2" charset="-78"/>
              </a:rPr>
              <a:t>إلى </a:t>
            </a:r>
            <a:r>
              <a:rPr lang="ar-EG" sz="1600" dirty="0">
                <a:solidFill>
                  <a:srgbClr val="FFFFFF"/>
                </a:solidFill>
                <a:cs typeface="PT Bold Heading" pitchFamily="2" charset="-78"/>
              </a:rPr>
              <a:t>ميليشيات أو قوات أمن داخلي في أحسن الأحوال</a:t>
            </a:r>
            <a:r>
              <a:rPr lang="ar-EG" sz="1600" dirty="0" smtClean="0">
                <a:solidFill>
                  <a:srgbClr val="FFFFFF"/>
                </a:solidFill>
                <a:cs typeface="PT Bold Heading" pitchFamily="2" charset="-78"/>
              </a:rPr>
              <a:t>.</a:t>
            </a:r>
            <a:endParaRPr lang="ar-SA" sz="1600" dirty="0" smtClean="0">
              <a:solidFill>
                <a:srgbClr val="FFFFFF"/>
              </a:solidFill>
              <a:cs typeface="PT Bold Heading" pitchFamily="2" charset="-78"/>
            </a:endParaRPr>
          </a:p>
        </p:txBody>
      </p:sp>
      <p:sp>
        <p:nvSpPr>
          <p:cNvPr id="8" name="AutoShape 2"/>
          <p:cNvSpPr>
            <a:spLocks noChangeArrowheads="1"/>
          </p:cNvSpPr>
          <p:nvPr/>
        </p:nvSpPr>
        <p:spPr bwMode="auto">
          <a:xfrm>
            <a:off x="5227674" y="665653"/>
            <a:ext cx="3702044" cy="468213"/>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حروب الجيل الرابع و"الربيع العربي"</a:t>
            </a:r>
          </a:p>
        </p:txBody>
      </p:sp>
      <p:sp>
        <p:nvSpPr>
          <p:cNvPr id="9" name="AutoShape 2"/>
          <p:cNvSpPr>
            <a:spLocks noChangeArrowheads="1"/>
          </p:cNvSpPr>
          <p:nvPr/>
        </p:nvSpPr>
        <p:spPr bwMode="auto">
          <a:xfrm>
            <a:off x="4499992" y="2780928"/>
            <a:ext cx="4560596" cy="923447"/>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1600" dirty="0" smtClean="0">
                <a:solidFill>
                  <a:srgbClr val="FFFFFF"/>
                </a:solidFill>
                <a:cs typeface="PT Bold Heading" pitchFamily="2" charset="-78"/>
              </a:rPr>
              <a:t>ثم الهدف الثالث وهو القضاء على الدول القوية وتحويل المنطقة إلى دول فاشلة أو ضعيفة تعاني نقاشات واضطرابات داخلية مزمنة ولا تمثل أي خطر إقليمي. </a:t>
            </a:r>
            <a:endParaRPr lang="ar-EG" sz="1600" dirty="0">
              <a:solidFill>
                <a:srgbClr val="FFFFFF"/>
              </a:solidFill>
              <a:cs typeface="PT Bold Heading" pitchFamily="2" charset="-78"/>
            </a:endParaRPr>
          </a:p>
        </p:txBody>
      </p:sp>
      <p:sp>
        <p:nvSpPr>
          <p:cNvPr id="10" name="AutoShape 2"/>
          <p:cNvSpPr>
            <a:spLocks noChangeArrowheads="1"/>
          </p:cNvSpPr>
          <p:nvPr/>
        </p:nvSpPr>
        <p:spPr bwMode="auto">
          <a:xfrm>
            <a:off x="4514657" y="3861048"/>
            <a:ext cx="4521839" cy="174069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1600" dirty="0" smtClean="0">
                <a:solidFill>
                  <a:srgbClr val="FFFFFF"/>
                </a:solidFill>
                <a:cs typeface="PT Bold Heading" pitchFamily="2" charset="-78"/>
              </a:rPr>
              <a:t>وهذه الاستراتيجيات جميعها تنفذ باستخدام تنظيمات وجماعات وعناصر شبابية </a:t>
            </a:r>
            <a:br>
              <a:rPr lang="ar-EG" sz="1600" dirty="0" smtClean="0">
                <a:solidFill>
                  <a:srgbClr val="FFFFFF"/>
                </a:solidFill>
                <a:cs typeface="PT Bold Heading" pitchFamily="2" charset="-78"/>
              </a:rPr>
            </a:br>
            <a:r>
              <a:rPr lang="ar-EG" sz="1600" dirty="0" smtClean="0">
                <a:solidFill>
                  <a:srgbClr val="FFFFFF"/>
                </a:solidFill>
                <a:cs typeface="PT Bold Heading" pitchFamily="2" charset="-78"/>
              </a:rPr>
              <a:t>من الأدوات الداخلية التي تعمل تحت شعارات جذابة للشعوب مثل الدين والدفاع </a:t>
            </a:r>
            <a:br>
              <a:rPr lang="ar-EG" sz="1600" dirty="0" smtClean="0">
                <a:solidFill>
                  <a:srgbClr val="FFFFFF"/>
                </a:solidFill>
                <a:cs typeface="PT Bold Heading" pitchFamily="2" charset="-78"/>
              </a:rPr>
            </a:br>
            <a:r>
              <a:rPr lang="ar-EG" sz="1600" dirty="0" smtClean="0">
                <a:solidFill>
                  <a:srgbClr val="FFFFFF"/>
                </a:solidFill>
                <a:cs typeface="PT Bold Heading" pitchFamily="2" charset="-78"/>
              </a:rPr>
              <a:t>عن العقيدة وحرية الرأي والإصلاح الديمقراطي وغير ذلك. </a:t>
            </a:r>
            <a:endParaRPr lang="ar-EG" sz="1600" dirty="0">
              <a:solidFill>
                <a:srgbClr val="FFFFFF"/>
              </a:solidFill>
              <a:cs typeface="PT Bold Heading" pitchFamily="2" charset="-78"/>
            </a:endParaRPr>
          </a:p>
        </p:txBody>
      </p:sp>
      <p:sp>
        <p:nvSpPr>
          <p:cNvPr id="12" name="AutoShape 2"/>
          <p:cNvSpPr>
            <a:spLocks noChangeArrowheads="1"/>
          </p:cNvSpPr>
          <p:nvPr/>
        </p:nvSpPr>
        <p:spPr bwMode="auto">
          <a:xfrm>
            <a:off x="4548888" y="5805264"/>
            <a:ext cx="4487608" cy="923447"/>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1600" dirty="0">
                <a:solidFill>
                  <a:srgbClr val="FFFFFF"/>
                </a:solidFill>
                <a:cs typeface="PT Bold Heading" pitchFamily="2" charset="-78"/>
              </a:rPr>
              <a:t>ويجب ألا ننسى أن الحملات الاستعمارية الأولى كانت يرفع قادتها المصحف لاستقطاب البسطاء من الشعوب بدعوى أنهم جاؤوا من أجل حماية الإسلام والمسلمين.</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5138"/>
            <a:ext cx="4404841" cy="5602862"/>
          </a:xfrm>
          <a:prstGeom prst="rect">
            <a:avLst/>
          </a:prstGeom>
        </p:spPr>
      </p:pic>
    </p:spTree>
    <p:extLst>
      <p:ext uri="{BB962C8B-B14F-4D97-AF65-F5344CB8AC3E}">
        <p14:creationId xmlns:p14="http://schemas.microsoft.com/office/powerpoint/2010/main" val="129191622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4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إستراتيجيات الدول الغربية لإستخدام حروب الجيل الرابع</a:t>
            </a: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99432" name="Clip" r:id="rId5" imgW="2000000" imgH="1371429" progId="">
                  <p:embed/>
                </p:oleObj>
              </mc:Choice>
              <mc:Fallback>
                <p:oleObj name="Clip" r:id="rId5" imgW="2000000" imgH="1371429"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99433" name="Clip" r:id="rId7" imgW="2000000" imgH="1371429" progId="">
                  <p:embed/>
                </p:oleObj>
              </mc:Choice>
              <mc:Fallback>
                <p:oleObj name="Clip" r:id="rId7" imgW="2000000" imgH="1371429" progId="">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0" y="933681"/>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515406" y="974390"/>
            <a:ext cx="614366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إستراتيجيات الدول الغربية لإستخدام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00404"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2"/>
          <p:cNvSpPr>
            <a:spLocks noChangeArrowheads="1"/>
          </p:cNvSpPr>
          <p:nvPr/>
        </p:nvSpPr>
        <p:spPr bwMode="auto">
          <a:xfrm>
            <a:off x="4684396" y="1714488"/>
            <a:ext cx="4286280" cy="4986801"/>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400"/>
              </a:lnSpc>
            </a:pPr>
            <a:r>
              <a:rPr lang="ar-EG" sz="2400" b="1" dirty="0" smtClean="0">
                <a:solidFill>
                  <a:schemeClr val="bg1"/>
                </a:solidFill>
                <a:latin typeface="Calibri"/>
              </a:rPr>
              <a:t>السيطرة على وسائل الإعلام الجديدة </a:t>
            </a:r>
            <a:br>
              <a:rPr lang="ar-EG" sz="2400" b="1" dirty="0" smtClean="0">
                <a:solidFill>
                  <a:schemeClr val="bg1"/>
                </a:solidFill>
                <a:latin typeface="Calibri"/>
              </a:rPr>
            </a:br>
            <a:r>
              <a:rPr lang="ar-EG" sz="2400" b="1" dirty="0" smtClean="0">
                <a:solidFill>
                  <a:schemeClr val="bg1"/>
                </a:solidFill>
                <a:latin typeface="Calibri"/>
              </a:rPr>
              <a:t>( </a:t>
            </a:r>
            <a:r>
              <a:rPr lang="ar-EG" sz="2400" b="1" dirty="0" smtClean="0">
                <a:solidFill>
                  <a:srgbClr val="FFFF00"/>
                </a:solidFill>
                <a:latin typeface="Calibri"/>
              </a:rPr>
              <a:t>الإنترنت - وشبكات التواصل الاجتماعي</a:t>
            </a:r>
            <a:r>
              <a:rPr lang="ar-EG" sz="2400" b="1" dirty="0" smtClean="0">
                <a:solidFill>
                  <a:schemeClr val="bg1"/>
                </a:solidFill>
                <a:latin typeface="Calibri"/>
              </a:rPr>
              <a:t> ) ، بالإضافة إلى جميع وسائل التكنولوجيا الحديثة </a:t>
            </a:r>
            <a:r>
              <a:rPr lang="ar-EG" sz="2400" b="1" dirty="0" smtClean="0">
                <a:solidFill>
                  <a:srgbClr val="FF0000"/>
                </a:solidFill>
                <a:latin typeface="Calibri"/>
              </a:rPr>
              <a:t>حيث أن </a:t>
            </a:r>
            <a:r>
              <a:rPr lang="ar-EG" sz="2400" b="1" dirty="0" smtClean="0">
                <a:solidFill>
                  <a:schemeClr val="bg1"/>
                </a:solidFill>
                <a:latin typeface="Calibri"/>
              </a:rPr>
              <a:t>أهم</a:t>
            </a:r>
            <a:r>
              <a:rPr lang="ar-EG" sz="2400" b="1" dirty="0" smtClean="0">
                <a:solidFill>
                  <a:srgbClr val="FF0000"/>
                </a:solidFill>
                <a:latin typeface="Calibri"/>
              </a:rPr>
              <a:t> </a:t>
            </a:r>
            <a:r>
              <a:rPr lang="ar-EG" sz="2400" b="1" dirty="0" smtClean="0">
                <a:solidFill>
                  <a:schemeClr val="bg1"/>
                </a:solidFill>
                <a:latin typeface="Calibri"/>
              </a:rPr>
              <a:t>محركات البحث الإلكتروني وجميع شبكات التواصل الاجتماعي وجميع البرامج والتطبيقات الإلكترونية جميعها أمريكية </a:t>
            </a:r>
            <a:r>
              <a:rPr lang="ar-EG" sz="2400" b="1" dirty="0" smtClean="0">
                <a:solidFill>
                  <a:srgbClr val="FFFF00"/>
                </a:solidFill>
                <a:latin typeface="Calibri"/>
              </a:rPr>
              <a:t>بالإضافة إلى أن جميع مشغلات الهواتف الذكية </a:t>
            </a:r>
            <a:r>
              <a:rPr lang="ar-EG" sz="2400" b="1" dirty="0" smtClean="0">
                <a:solidFill>
                  <a:schemeClr val="bg1"/>
                </a:solidFill>
                <a:latin typeface="Calibri"/>
              </a:rPr>
              <a:t>مثل آبل ، آندرويد ، وويندوز أمريكية ولا يوجد منافس لها في المدى القريب أو البعيد .</a:t>
            </a:r>
          </a:p>
        </p:txBody>
      </p:sp>
      <p:pic>
        <p:nvPicPr>
          <p:cNvPr id="100355" name="Picture 3" descr="C:\Documents and Settings\Office\Desktop\المحاضرة مدحت\صور حروب الجيل الرابع\indexىىل.jpeg"/>
          <p:cNvPicPr>
            <a:picLocks noChangeAspect="1" noChangeArrowheads="1"/>
          </p:cNvPicPr>
          <p:nvPr/>
        </p:nvPicPr>
        <p:blipFill>
          <a:blip r:embed="rId6"/>
          <a:srcRect/>
          <a:stretch>
            <a:fillRect/>
          </a:stretch>
        </p:blipFill>
        <p:spPr bwMode="auto">
          <a:xfrm>
            <a:off x="285720" y="1785926"/>
            <a:ext cx="4214842"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0356" name="Picture 4" descr="C:\Documents and Settings\Office\Desktop\المحاضرة مدحت\صور حروب الجيل الرابع\imaؤؤges.jpeg"/>
          <p:cNvPicPr>
            <a:picLocks noChangeAspect="1" noChangeArrowheads="1"/>
          </p:cNvPicPr>
          <p:nvPr/>
        </p:nvPicPr>
        <p:blipFill>
          <a:blip r:embed="rId7"/>
          <a:srcRect/>
          <a:stretch>
            <a:fillRect/>
          </a:stretch>
        </p:blipFill>
        <p:spPr bwMode="auto">
          <a:xfrm>
            <a:off x="2428860" y="4214818"/>
            <a:ext cx="2076445"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0357" name="Picture 5" descr="C:\Documents and Settings\Office\Desktop\المحاضرة مدحت\صور حروب الجيل الرابع\imaببges.jpeg"/>
          <p:cNvPicPr>
            <a:picLocks noChangeAspect="1" noChangeArrowheads="1"/>
          </p:cNvPicPr>
          <p:nvPr/>
        </p:nvPicPr>
        <p:blipFill>
          <a:blip r:embed="rId8"/>
          <a:srcRect/>
          <a:stretch>
            <a:fillRect/>
          </a:stretch>
        </p:blipFill>
        <p:spPr bwMode="auto">
          <a:xfrm>
            <a:off x="285720" y="4214818"/>
            <a:ext cx="2000264"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500166" y="943910"/>
            <a:ext cx="614366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إستراتيجيات الدول الغربية لإستخدام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71412"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
          <p:cNvSpPr>
            <a:spLocks noChangeArrowheads="1"/>
          </p:cNvSpPr>
          <p:nvPr/>
        </p:nvSpPr>
        <p:spPr bwMode="auto">
          <a:xfrm>
            <a:off x="4704398" y="1744968"/>
            <a:ext cx="4286280" cy="310748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800"/>
              </a:lnSpc>
            </a:pPr>
            <a:r>
              <a:rPr lang="ar-EG" sz="2400" b="1" dirty="0" smtClean="0">
                <a:solidFill>
                  <a:schemeClr val="bg1"/>
                </a:solidFill>
                <a:latin typeface="Calibri"/>
              </a:rPr>
              <a:t>التحكم والسيطرة على أكبر المؤسسات الاعلامية التقليدية (</a:t>
            </a:r>
            <a:r>
              <a:rPr lang="en-US" sz="2400" b="1" dirty="0" smtClean="0">
                <a:solidFill>
                  <a:srgbClr val="FFFF00"/>
                </a:solidFill>
                <a:latin typeface="Calibri"/>
              </a:rPr>
              <a:t>BBC</a:t>
            </a:r>
            <a:r>
              <a:rPr lang="ar-EG" sz="2400" b="1" dirty="0" smtClean="0">
                <a:solidFill>
                  <a:srgbClr val="FFFF00"/>
                </a:solidFill>
                <a:latin typeface="Calibri"/>
              </a:rPr>
              <a:t>-</a:t>
            </a:r>
            <a:r>
              <a:rPr lang="ar-EG" sz="2400" b="1" dirty="0" smtClean="0">
                <a:solidFill>
                  <a:schemeClr val="bg1"/>
                </a:solidFill>
                <a:latin typeface="Calibri"/>
              </a:rPr>
              <a:t> </a:t>
            </a:r>
            <a:r>
              <a:rPr lang="en-US" sz="2400" b="1" dirty="0" smtClean="0">
                <a:solidFill>
                  <a:srgbClr val="FFFF00"/>
                </a:solidFill>
                <a:latin typeface="Calibri"/>
              </a:rPr>
              <a:t>CNN</a:t>
            </a:r>
            <a:r>
              <a:rPr lang="ar-EG" sz="2400" b="1" dirty="0" smtClean="0">
                <a:solidFill>
                  <a:schemeClr val="bg1"/>
                </a:solidFill>
                <a:latin typeface="Calibri"/>
              </a:rPr>
              <a:t>) </a:t>
            </a:r>
            <a:br>
              <a:rPr lang="ar-EG" sz="2400" b="1" dirty="0" smtClean="0">
                <a:solidFill>
                  <a:schemeClr val="bg1"/>
                </a:solidFill>
                <a:latin typeface="Calibri"/>
              </a:rPr>
            </a:br>
            <a:r>
              <a:rPr lang="ar-EG" sz="2400" b="1" dirty="0" smtClean="0">
                <a:solidFill>
                  <a:schemeClr val="bg1"/>
                </a:solidFill>
                <a:latin typeface="Calibri"/>
              </a:rPr>
              <a:t>ووكالات الأنباء العالمية الرئيسية حول العالم (</a:t>
            </a:r>
            <a:r>
              <a:rPr lang="ar-EG" sz="2400" b="1" dirty="0" smtClean="0">
                <a:solidFill>
                  <a:srgbClr val="FFFF00"/>
                </a:solidFill>
                <a:latin typeface="Calibri"/>
              </a:rPr>
              <a:t>رويترز</a:t>
            </a:r>
            <a:r>
              <a:rPr lang="ar-EG" sz="2400" b="1" dirty="0" smtClean="0">
                <a:solidFill>
                  <a:schemeClr val="bg1"/>
                </a:solidFill>
                <a:latin typeface="Calibri"/>
              </a:rPr>
              <a:t> - ... ) والتى بدورها تتحكم في صناعة الخبر وتوجيهه ضد تلك الدولة التي تعارض مصالحها .</a:t>
            </a:r>
          </a:p>
        </p:txBody>
      </p:sp>
      <p:sp>
        <p:nvSpPr>
          <p:cNvPr id="7" name="AutoShape 2"/>
          <p:cNvSpPr>
            <a:spLocks noChangeArrowheads="1"/>
          </p:cNvSpPr>
          <p:nvPr/>
        </p:nvSpPr>
        <p:spPr bwMode="auto">
          <a:xfrm>
            <a:off x="4704398" y="5102554"/>
            <a:ext cx="4286280" cy="1405189"/>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تمويل قوى المعارضة المختلفة حول العالم </a:t>
            </a:r>
            <a:r>
              <a:rPr lang="ar-EG" sz="2400" b="1" dirty="0" smtClean="0">
                <a:solidFill>
                  <a:srgbClr val="FFFF00"/>
                </a:solidFill>
                <a:latin typeface="Calibri"/>
              </a:rPr>
              <a:t>وإستخدامها وفقا ًلمصالحها </a:t>
            </a:r>
            <a:br>
              <a:rPr lang="ar-EG" sz="2400" b="1" dirty="0" smtClean="0">
                <a:solidFill>
                  <a:srgbClr val="FFFF00"/>
                </a:solidFill>
                <a:latin typeface="Calibri"/>
              </a:rPr>
            </a:br>
            <a:r>
              <a:rPr lang="ar-EG" sz="2400" b="1" dirty="0" smtClean="0">
                <a:solidFill>
                  <a:srgbClr val="FFFF00"/>
                </a:solidFill>
                <a:latin typeface="Calibri"/>
              </a:rPr>
              <a:t>وفي الوقت الذي تختاره .</a:t>
            </a:r>
          </a:p>
        </p:txBody>
      </p:sp>
      <p:pic>
        <p:nvPicPr>
          <p:cNvPr id="271363" name="Picture 3" descr="C:\Documents and Settings\Office\Desktop\المحاضرة مدحت\صور حروب الجيل الرابع\imagesلالالارر.jpeg"/>
          <p:cNvPicPr>
            <a:picLocks noChangeAspect="1" noChangeArrowheads="1"/>
          </p:cNvPicPr>
          <p:nvPr/>
        </p:nvPicPr>
        <p:blipFill>
          <a:blip r:embed="rId6"/>
          <a:srcRect/>
          <a:stretch>
            <a:fillRect/>
          </a:stretch>
        </p:blipFill>
        <p:spPr bwMode="auto">
          <a:xfrm>
            <a:off x="271449" y="1785926"/>
            <a:ext cx="4229113"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1364" name="Picture 4" descr="C:\Documents and Settings\Office\Desktop\المحاضرة مدحت\صور حروب الجيل الرابع\indexلللللل.jpeg"/>
          <p:cNvPicPr>
            <a:picLocks noChangeAspect="1" noChangeArrowheads="1"/>
          </p:cNvPicPr>
          <p:nvPr/>
        </p:nvPicPr>
        <p:blipFill>
          <a:blip r:embed="rId7"/>
          <a:srcRect/>
          <a:stretch>
            <a:fillRect/>
          </a:stretch>
        </p:blipFill>
        <p:spPr bwMode="auto">
          <a:xfrm>
            <a:off x="285720" y="4143380"/>
            <a:ext cx="4214842" cy="2286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500166" y="992730"/>
            <a:ext cx="614366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إستراتيجيات الدول الغربية لإستخدام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02452"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2"/>
          <p:cNvSpPr>
            <a:spLocks noChangeArrowheads="1"/>
          </p:cNvSpPr>
          <p:nvPr/>
        </p:nvSpPr>
        <p:spPr bwMode="auto">
          <a:xfrm>
            <a:off x="4643438" y="3857628"/>
            <a:ext cx="4348162" cy="2648261"/>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300" b="1" dirty="0" smtClean="0">
                <a:solidFill>
                  <a:schemeClr val="bg1"/>
                </a:solidFill>
                <a:latin typeface="Calibri"/>
              </a:rPr>
              <a:t>الدول الغربية </a:t>
            </a:r>
            <a:r>
              <a:rPr lang="ar-EG" sz="2300" b="1" dirty="0" smtClean="0">
                <a:solidFill>
                  <a:srgbClr val="FF0000"/>
                </a:solidFill>
                <a:latin typeface="Calibri"/>
              </a:rPr>
              <a:t>ومن خلال عولمة العالم</a:t>
            </a:r>
            <a:r>
              <a:rPr lang="ar-EG" sz="2300" b="1" dirty="0" smtClean="0">
                <a:solidFill>
                  <a:schemeClr val="bg1"/>
                </a:solidFill>
                <a:latin typeface="Calibri"/>
              </a:rPr>
              <a:t> حسب معاييرها ومقاييسها وقوانينها أصبحت هى السلطة التشريعية للعالم , وبالتالي </a:t>
            </a:r>
            <a:r>
              <a:rPr lang="ar-EG" sz="2300" b="1" dirty="0" smtClean="0">
                <a:solidFill>
                  <a:srgbClr val="FFFF00"/>
                </a:solidFill>
                <a:latin typeface="Calibri"/>
              </a:rPr>
              <a:t>أخضعت المنظمات الدولية </a:t>
            </a:r>
            <a:r>
              <a:rPr lang="ar-EG" sz="2300" b="1" dirty="0" smtClean="0">
                <a:solidFill>
                  <a:schemeClr val="bg1"/>
                </a:solidFill>
                <a:latin typeface="Calibri"/>
              </a:rPr>
              <a:t>بما فيها منظمات الامم المتحدة ومنظمة التجارة العالمية وصندوق النقد الدولي والبنك الدولي حسب قوانينها ومصالحها .</a:t>
            </a:r>
          </a:p>
        </p:txBody>
      </p:sp>
      <p:sp>
        <p:nvSpPr>
          <p:cNvPr id="12" name="AutoShape 2"/>
          <p:cNvSpPr>
            <a:spLocks noChangeArrowheads="1"/>
          </p:cNvSpPr>
          <p:nvPr/>
        </p:nvSpPr>
        <p:spPr bwMode="auto">
          <a:xfrm>
            <a:off x="4643438" y="1823613"/>
            <a:ext cx="4348162" cy="1919836"/>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r>
              <a:rPr lang="ar-EG" sz="2300" b="1" dirty="0" smtClean="0">
                <a:solidFill>
                  <a:schemeClr val="bg1"/>
                </a:solidFill>
                <a:latin typeface="Calibri"/>
              </a:rPr>
              <a:t>أصبحت </a:t>
            </a:r>
            <a:r>
              <a:rPr lang="ar-EG" sz="2300" b="1" dirty="0" smtClean="0">
                <a:solidFill>
                  <a:srgbClr val="FFFF00"/>
                </a:solidFill>
                <a:latin typeface="Calibri"/>
              </a:rPr>
              <a:t>الولايات المتحدة الأمريكية ودول أوربا </a:t>
            </a:r>
            <a:r>
              <a:rPr lang="ar-EG" sz="2300" b="1" dirty="0" smtClean="0">
                <a:solidFill>
                  <a:schemeClr val="bg1"/>
                </a:solidFill>
                <a:latin typeface="Calibri"/>
              </a:rPr>
              <a:t>النموذج العالمي للشباب بواسطة صناعة السينما والبرامج الفنية المختلفة وأصبحت نمط الحياه العصرية </a:t>
            </a:r>
            <a:br>
              <a:rPr lang="ar-EG" sz="2300" b="1" dirty="0" smtClean="0">
                <a:solidFill>
                  <a:schemeClr val="bg1"/>
                </a:solidFill>
                <a:latin typeface="Calibri"/>
              </a:rPr>
            </a:br>
            <a:r>
              <a:rPr lang="ar-EG" sz="2300" b="1" dirty="0" smtClean="0">
                <a:solidFill>
                  <a:schemeClr val="bg1"/>
                </a:solidFill>
                <a:latin typeface="Calibri"/>
              </a:rPr>
              <a:t>(</a:t>
            </a:r>
            <a:r>
              <a:rPr lang="en-US" sz="2300" b="1" dirty="0" smtClean="0">
                <a:solidFill>
                  <a:srgbClr val="FFFF00"/>
                </a:solidFill>
                <a:latin typeface="Calibri"/>
              </a:rPr>
              <a:t>Life Style</a:t>
            </a:r>
            <a:r>
              <a:rPr lang="ar-EG" sz="2300" b="1" dirty="0" smtClean="0">
                <a:solidFill>
                  <a:schemeClr val="bg1"/>
                </a:solidFill>
                <a:latin typeface="Calibri"/>
              </a:rPr>
              <a:t>) أو مايسمى (</a:t>
            </a:r>
            <a:r>
              <a:rPr lang="ar-EG" sz="2300" b="1" dirty="0" smtClean="0">
                <a:solidFill>
                  <a:srgbClr val="FFFF00"/>
                </a:solidFill>
                <a:latin typeface="Calibri"/>
              </a:rPr>
              <a:t>القوة الناعمة</a:t>
            </a:r>
            <a:r>
              <a:rPr lang="ar-EG" sz="2300" b="1" dirty="0" smtClean="0">
                <a:solidFill>
                  <a:schemeClr val="bg1"/>
                </a:solidFill>
                <a:latin typeface="Calibri"/>
              </a:rPr>
              <a:t>) .</a:t>
            </a:r>
            <a:endParaRPr lang="en-US" sz="2300" b="1" dirty="0" smtClean="0">
              <a:solidFill>
                <a:schemeClr val="bg1"/>
              </a:solidFill>
              <a:latin typeface="Calibri"/>
            </a:endParaRPr>
          </a:p>
        </p:txBody>
      </p:sp>
      <p:pic>
        <p:nvPicPr>
          <p:cNvPr id="102403" name="Picture 3" descr="C:\Documents and Settings\Office\Desktop\المحاضرة مدحت\صور حروب الجيل الرابع\indexللارلا.jpeg"/>
          <p:cNvPicPr>
            <a:picLocks noChangeAspect="1" noChangeArrowheads="1"/>
          </p:cNvPicPr>
          <p:nvPr/>
        </p:nvPicPr>
        <p:blipFill>
          <a:blip r:embed="rId6"/>
          <a:srcRect/>
          <a:stretch>
            <a:fillRect/>
          </a:stretch>
        </p:blipFill>
        <p:spPr bwMode="auto">
          <a:xfrm>
            <a:off x="214283" y="1857364"/>
            <a:ext cx="428628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04" name="Picture 4" descr="C:\Documents and Settings\Office\Desktop\المحاضرة مدحت\صور حروب الجيل الرابع\indexةةمى.jpeg"/>
          <p:cNvPicPr>
            <a:picLocks noChangeAspect="1" noChangeArrowheads="1"/>
          </p:cNvPicPr>
          <p:nvPr/>
        </p:nvPicPr>
        <p:blipFill>
          <a:blip r:embed="rId7"/>
          <a:srcRect/>
          <a:stretch>
            <a:fillRect/>
          </a:stretch>
        </p:blipFill>
        <p:spPr bwMode="auto">
          <a:xfrm>
            <a:off x="2285984" y="4214818"/>
            <a:ext cx="2214578"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05" name="Picture 5" descr="C:\Documents and Settings\Office\Desktop\المحاضرة مدحت\صور حروب الجيل الرابع\indexةمىم.jpeg"/>
          <p:cNvPicPr>
            <a:picLocks noChangeAspect="1" noChangeArrowheads="1"/>
          </p:cNvPicPr>
          <p:nvPr/>
        </p:nvPicPr>
        <p:blipFill>
          <a:blip r:embed="rId8"/>
          <a:srcRect/>
          <a:stretch>
            <a:fillRect/>
          </a:stretch>
        </p:blipFill>
        <p:spPr bwMode="auto">
          <a:xfrm>
            <a:off x="214282" y="4206630"/>
            <a:ext cx="1928826" cy="2293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500166" y="992730"/>
            <a:ext cx="614366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إستراتيجيات الدول الغربية لإستخدام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49556"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689158" y="1747999"/>
            <a:ext cx="4286280" cy="2878664"/>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 إستخدام العلاقات الدولية والأحلاف والنفوذ السياسي لها في المنظمات الدولية </a:t>
            </a:r>
            <a:r>
              <a:rPr lang="ar-EG" sz="2400" b="1" dirty="0" smtClean="0">
                <a:solidFill>
                  <a:srgbClr val="FFFF00"/>
                </a:solidFill>
                <a:latin typeface="Calibri"/>
              </a:rPr>
              <a:t>لمعادة أى دولة في العالم</a:t>
            </a:r>
            <a:r>
              <a:rPr lang="ar-EG" sz="2400" b="1" dirty="0" smtClean="0">
                <a:solidFill>
                  <a:schemeClr val="bg1"/>
                </a:solidFill>
                <a:latin typeface="Calibri"/>
              </a:rPr>
              <a:t> تعارض مصالحها ومحاصرتها مالياً واقتصادياً </a:t>
            </a:r>
            <a:br>
              <a:rPr lang="ar-EG" sz="2400" b="1" dirty="0" smtClean="0">
                <a:solidFill>
                  <a:schemeClr val="bg1"/>
                </a:solidFill>
                <a:latin typeface="Calibri"/>
              </a:rPr>
            </a:br>
            <a:r>
              <a:rPr lang="ar-EG" sz="2400" b="1" dirty="0" smtClean="0">
                <a:solidFill>
                  <a:schemeClr val="bg1"/>
                </a:solidFill>
                <a:latin typeface="Calibri"/>
              </a:rPr>
              <a:t>وثقافياً وسياسياً ,</a:t>
            </a:r>
            <a:r>
              <a:rPr lang="ar-EG" sz="2400" b="1" dirty="0" smtClean="0">
                <a:solidFill>
                  <a:srgbClr val="FF0000"/>
                </a:solidFill>
                <a:latin typeface="Calibri"/>
              </a:rPr>
              <a:t>لإضعاف تلك الدولة </a:t>
            </a:r>
            <a:r>
              <a:rPr lang="ar-EG" sz="2400" b="1" dirty="0" smtClean="0">
                <a:solidFill>
                  <a:schemeClr val="bg1"/>
                </a:solidFill>
                <a:latin typeface="Calibri"/>
              </a:rPr>
              <a:t>.</a:t>
            </a:r>
          </a:p>
        </p:txBody>
      </p:sp>
      <p:sp>
        <p:nvSpPr>
          <p:cNvPr id="13" name="AutoShape 2"/>
          <p:cNvSpPr>
            <a:spLocks noChangeArrowheads="1"/>
          </p:cNvSpPr>
          <p:nvPr/>
        </p:nvSpPr>
        <p:spPr bwMode="auto">
          <a:xfrm>
            <a:off x="4689158" y="4803050"/>
            <a:ext cx="4286280" cy="1840660"/>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ts val="3300"/>
              </a:lnSpc>
            </a:pPr>
            <a:r>
              <a:rPr lang="ar-EG" sz="2400" b="1" dirty="0" smtClean="0">
                <a:solidFill>
                  <a:schemeClr val="bg1"/>
                </a:solidFill>
                <a:latin typeface="Calibri"/>
              </a:rPr>
              <a:t>إستخدام العمليات الإستخباراتية النوعية وضرب أهداف محددة (</a:t>
            </a:r>
            <a:r>
              <a:rPr lang="ar-EG" sz="2400" b="1" dirty="0" smtClean="0">
                <a:solidFill>
                  <a:srgbClr val="FF0000"/>
                </a:solidFill>
                <a:latin typeface="Calibri"/>
              </a:rPr>
              <a:t>مقتل أسامة بن لادن</a:t>
            </a:r>
            <a:r>
              <a:rPr lang="ar-EG" sz="2400" b="1" dirty="0" smtClean="0">
                <a:solidFill>
                  <a:schemeClr val="bg1"/>
                </a:solidFill>
                <a:latin typeface="Calibri"/>
              </a:rPr>
              <a:t>) </a:t>
            </a:r>
            <a:r>
              <a:rPr lang="ar-EG" sz="2400" b="1" dirty="0" smtClean="0">
                <a:solidFill>
                  <a:srgbClr val="FFFF00"/>
                </a:solidFill>
                <a:latin typeface="Calibri"/>
              </a:rPr>
              <a:t>للتخلص من أى تهديدات محتملة </a:t>
            </a:r>
            <a:r>
              <a:rPr lang="ar-EG" sz="2400" b="1" dirty="0" smtClean="0">
                <a:solidFill>
                  <a:schemeClr val="bg1"/>
                </a:solidFill>
                <a:latin typeface="Calibri"/>
              </a:rPr>
              <a:t>تخرج عن نطاق سيطرتها .</a:t>
            </a:r>
            <a:endParaRPr lang="en-US" sz="2400" b="1" dirty="0" smtClean="0">
              <a:solidFill>
                <a:schemeClr val="bg1"/>
              </a:solidFill>
              <a:latin typeface="Calibri"/>
            </a:endParaRPr>
          </a:p>
        </p:txBody>
      </p:sp>
      <p:pic>
        <p:nvPicPr>
          <p:cNvPr id="149507" name="Picture 3" descr="C:\Documents and Settings\Office\Desktop\المحاضرة مدحت\صور حروب الجيل الرابع\imمىمىمىages.jpeg"/>
          <p:cNvPicPr>
            <a:picLocks noChangeAspect="1" noChangeArrowheads="1"/>
          </p:cNvPicPr>
          <p:nvPr/>
        </p:nvPicPr>
        <p:blipFill>
          <a:blip r:embed="rId6"/>
          <a:srcRect/>
          <a:stretch>
            <a:fillRect/>
          </a:stretch>
        </p:blipFill>
        <p:spPr bwMode="auto">
          <a:xfrm>
            <a:off x="2357422" y="4160520"/>
            <a:ext cx="2228847" cy="2411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9508" name="Picture 4" descr="C:\Documents and Settings\Office\Desktop\المحاضرة مدحت\صور حروب الجيل الرابع\indexتتتفغ.jpeg"/>
          <p:cNvPicPr>
            <a:picLocks noChangeAspect="1" noChangeArrowheads="1"/>
          </p:cNvPicPr>
          <p:nvPr/>
        </p:nvPicPr>
        <p:blipFill>
          <a:blip r:embed="rId7"/>
          <a:srcRect/>
          <a:stretch>
            <a:fillRect/>
          </a:stretch>
        </p:blipFill>
        <p:spPr bwMode="auto">
          <a:xfrm>
            <a:off x="122842" y="4154856"/>
            <a:ext cx="2071702" cy="2417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9509" name="Picture 5" descr="C:\Documents and Settings\Office\Desktop\المحاضرة مدحت\صور حروب الجيل الرابع\myhc_24832.jpg"/>
          <p:cNvPicPr>
            <a:picLocks noChangeAspect="1" noChangeArrowheads="1"/>
          </p:cNvPicPr>
          <p:nvPr/>
        </p:nvPicPr>
        <p:blipFill>
          <a:blip r:embed="rId8"/>
          <a:srcRect/>
          <a:stretch>
            <a:fillRect/>
          </a:stretch>
        </p:blipFill>
        <p:spPr bwMode="auto">
          <a:xfrm>
            <a:off x="106680" y="1811644"/>
            <a:ext cx="4480560" cy="2181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1500166" y="943910"/>
            <a:ext cx="6143668" cy="442674"/>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إستراتيجيات الدول الغربية لإستخدام حروب الجيل الرابع</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73460"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AutoShape 2"/>
          <p:cNvSpPr>
            <a:spLocks noChangeArrowheads="1"/>
          </p:cNvSpPr>
          <p:nvPr/>
        </p:nvSpPr>
        <p:spPr bwMode="auto">
          <a:xfrm>
            <a:off x="4617720" y="2143116"/>
            <a:ext cx="4372958" cy="4089274"/>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algn="justLow">
              <a:lnSpc>
                <a:spcPct val="150000"/>
              </a:lnSpc>
            </a:pPr>
            <a:r>
              <a:rPr lang="ar-EG" sz="2400" b="1" dirty="0" smtClean="0">
                <a:solidFill>
                  <a:schemeClr val="bg1"/>
                </a:solidFill>
                <a:latin typeface="Calibri"/>
              </a:rPr>
              <a:t>إنبثقت كل منظمات المجتمع المدني العالمية من الدول الغربية وتخضع </a:t>
            </a:r>
            <a:br>
              <a:rPr lang="ar-EG" sz="2400" b="1" dirty="0" smtClean="0">
                <a:solidFill>
                  <a:schemeClr val="bg1"/>
                </a:solidFill>
                <a:latin typeface="Calibri"/>
              </a:rPr>
            </a:br>
            <a:r>
              <a:rPr lang="ar-EG" sz="2400" b="1" dirty="0" smtClean="0">
                <a:solidFill>
                  <a:schemeClr val="bg1"/>
                </a:solidFill>
                <a:latin typeface="Calibri"/>
              </a:rPr>
              <a:t>لقوانينها </a:t>
            </a:r>
            <a:r>
              <a:rPr lang="ar-EG" sz="2400" b="1" dirty="0" smtClean="0">
                <a:solidFill>
                  <a:srgbClr val="FFFF00"/>
                </a:solidFill>
                <a:latin typeface="Calibri"/>
              </a:rPr>
              <a:t>وتعمل هذه المنظمات حول العالم حسب معايير وقوانين الدول الغربية </a:t>
            </a:r>
            <a:r>
              <a:rPr lang="ar-EG" sz="2400" b="1" dirty="0" smtClean="0">
                <a:solidFill>
                  <a:schemeClr val="bg1"/>
                </a:solidFill>
                <a:latin typeface="Calibri"/>
              </a:rPr>
              <a:t>, وبالتالى يمكنها تحريك هذه المنظمات الممولة ضد الدول المستهدفة </a:t>
            </a:r>
            <a:br>
              <a:rPr lang="ar-EG" sz="2400" b="1" dirty="0" smtClean="0">
                <a:solidFill>
                  <a:schemeClr val="bg1"/>
                </a:solidFill>
                <a:latin typeface="Calibri"/>
              </a:rPr>
            </a:br>
            <a:r>
              <a:rPr lang="ar-EG" sz="2400" b="1" dirty="0" smtClean="0">
                <a:solidFill>
                  <a:srgbClr val="FF0000"/>
                </a:solidFill>
                <a:latin typeface="Calibri"/>
              </a:rPr>
              <a:t>والتي تعارض مصالحها </a:t>
            </a:r>
            <a:r>
              <a:rPr lang="ar-EG" sz="2400" b="1" dirty="0" smtClean="0">
                <a:solidFill>
                  <a:schemeClr val="bg1"/>
                </a:solidFill>
                <a:latin typeface="Calibri"/>
              </a:rPr>
              <a:t>.</a:t>
            </a:r>
          </a:p>
        </p:txBody>
      </p:sp>
      <p:pic>
        <p:nvPicPr>
          <p:cNvPr id="273411" name="Picture 3" descr="C:\Documents and Settings\Office\Desktop\المحاضرة مدحت\صور حروب الجيل الرابع\indexتتانت.jpeg"/>
          <p:cNvPicPr>
            <a:picLocks noChangeAspect="1" noChangeArrowheads="1"/>
          </p:cNvPicPr>
          <p:nvPr/>
        </p:nvPicPr>
        <p:blipFill>
          <a:blip r:embed="rId6"/>
          <a:srcRect/>
          <a:stretch>
            <a:fillRect/>
          </a:stretch>
        </p:blipFill>
        <p:spPr bwMode="auto">
          <a:xfrm>
            <a:off x="214283" y="2143116"/>
            <a:ext cx="4214842"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3412" name="Picture 4" descr="C:\Documents and Settings\Office\Desktop\المحاضرة مدحت\صور حروب الجيل الرابع\indeىىىىx.jpeg"/>
          <p:cNvPicPr>
            <a:picLocks noChangeAspect="1" noChangeArrowheads="1"/>
          </p:cNvPicPr>
          <p:nvPr/>
        </p:nvPicPr>
        <p:blipFill>
          <a:blip r:embed="rId7"/>
          <a:srcRect/>
          <a:stretch>
            <a:fillRect/>
          </a:stretch>
        </p:blipFill>
        <p:spPr bwMode="auto">
          <a:xfrm>
            <a:off x="214282" y="4357694"/>
            <a:ext cx="4205297"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4525175" y="1412776"/>
            <a:ext cx="4521646" cy="20116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smtClean="0">
                <a:solidFill>
                  <a:srgbClr val="FFFF00"/>
                </a:solidFill>
                <a:cs typeface="PT Bold Heading" pitchFamily="2" charset="-78"/>
              </a:rPr>
              <a:t>يعتمد</a:t>
            </a:r>
            <a:r>
              <a:rPr lang="ar-EG" dirty="0" smtClean="0">
                <a:solidFill>
                  <a:srgbClr val="FFFFFF"/>
                </a:solidFill>
                <a:cs typeface="PT Bold Heading" pitchFamily="2" charset="-78"/>
              </a:rPr>
              <a:t> الجيل الرابع من الحروب على </a:t>
            </a:r>
            <a:r>
              <a:rPr lang="ar-EG" dirty="0" smtClean="0">
                <a:solidFill>
                  <a:srgbClr val="C00000"/>
                </a:solidFill>
                <a:cs typeface="PT Bold Heading" pitchFamily="2" charset="-78"/>
              </a:rPr>
              <a:t>خلـط الأوراق </a:t>
            </a:r>
            <a:r>
              <a:rPr lang="ar-EG" dirty="0" smtClean="0">
                <a:solidFill>
                  <a:srgbClr val="FFFFFF"/>
                </a:solidFill>
                <a:cs typeface="PT Bold Heading" pitchFamily="2" charset="-78"/>
              </a:rPr>
              <a:t>وبناء مساحات واسعة من الالتباسات المفاهيمية والثقافية و المؤكد أن حروب الجيل الرابع هي </a:t>
            </a:r>
            <a:r>
              <a:rPr lang="ar-EG" dirty="0" smtClean="0">
                <a:solidFill>
                  <a:srgbClr val="C00000"/>
                </a:solidFill>
                <a:cs typeface="PT Bold Heading" pitchFamily="2" charset="-78"/>
              </a:rPr>
              <a:t>أكبر نقلة نوعية </a:t>
            </a:r>
            <a:r>
              <a:rPr lang="ar-EG" dirty="0" smtClean="0">
                <a:solidFill>
                  <a:srgbClr val="FFFFFF"/>
                </a:solidFill>
                <a:cs typeface="PT Bold Heading" pitchFamily="2" charset="-78"/>
              </a:rPr>
              <a:t>في تاريخ التخطيط العسكري منذ معاهدة </a:t>
            </a:r>
            <a:r>
              <a:rPr lang="ar-EG" dirty="0" smtClean="0">
                <a:solidFill>
                  <a:srgbClr val="FFFF00"/>
                </a:solidFill>
                <a:cs typeface="PT Bold Heading" pitchFamily="2" charset="-78"/>
              </a:rPr>
              <a:t>وستفاليا عام</a:t>
            </a:r>
            <a:r>
              <a:rPr lang="ar-EG" dirty="0" smtClean="0">
                <a:solidFill>
                  <a:srgbClr val="FFFFFF"/>
                </a:solidFill>
                <a:cs typeface="PT Bold Heading" pitchFamily="2" charset="-78"/>
              </a:rPr>
              <a:t> </a:t>
            </a:r>
            <a:r>
              <a:rPr lang="ar-EG" dirty="0" smtClean="0">
                <a:solidFill>
                  <a:srgbClr val="FFFF00"/>
                </a:solidFill>
                <a:cs typeface="PT Bold Heading" pitchFamily="2" charset="-78"/>
              </a:rPr>
              <a:t>1648.</a:t>
            </a:r>
            <a:endParaRPr lang="ar-EG" dirty="0" smtClean="0">
              <a:solidFill>
                <a:srgbClr val="FFFFFF"/>
              </a:solidFill>
              <a:cs typeface="PT Bold Heading" pitchFamily="2" charset="-78"/>
            </a:endParaRPr>
          </a:p>
        </p:txBody>
      </p:sp>
      <p:sp>
        <p:nvSpPr>
          <p:cNvPr id="4" name="AutoShape 2"/>
          <p:cNvSpPr>
            <a:spLocks noChangeArrowheads="1"/>
          </p:cNvSpPr>
          <p:nvPr/>
        </p:nvSpPr>
        <p:spPr bwMode="auto">
          <a:xfrm>
            <a:off x="4525175" y="3501008"/>
            <a:ext cx="4536505" cy="192024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smtClean="0">
                <a:solidFill>
                  <a:srgbClr val="FFFFFF"/>
                </a:solidFill>
                <a:cs typeface="PT Bold Heading" pitchFamily="2" charset="-78"/>
              </a:rPr>
              <a:t>لأن هذا الجيل الجديد من الحروب </a:t>
            </a:r>
            <a:r>
              <a:rPr lang="ar-EG" dirty="0" smtClean="0">
                <a:solidFill>
                  <a:srgbClr val="FFFF00"/>
                </a:solidFill>
                <a:cs typeface="PT Bold Heading" pitchFamily="2" charset="-78"/>
              </a:rPr>
              <a:t>ينهي </a:t>
            </a:r>
            <a:r>
              <a:rPr lang="ar-EG" dirty="0" smtClean="0">
                <a:solidFill>
                  <a:srgbClr val="FFFFFF"/>
                </a:solidFill>
                <a:cs typeface="PT Bold Heading" pitchFamily="2" charset="-78"/>
              </a:rPr>
              <a:t>نسبياً أو واقعياً إحتكار الدولة القومية لشن الحروب حيث باتت التنظيمات والميلشيات والجماعات تشن</a:t>
            </a:r>
            <a:r>
              <a:rPr lang="ar-SA" dirty="0" smtClean="0">
                <a:solidFill>
                  <a:srgbClr val="FFFFFF"/>
                </a:solidFill>
                <a:cs typeface="PT Bold Heading" pitchFamily="2" charset="-78"/>
              </a:rPr>
              <a:t> </a:t>
            </a:r>
            <a:r>
              <a:rPr lang="ar-EG" dirty="0" smtClean="0">
                <a:solidFill>
                  <a:srgbClr val="FFFFFF"/>
                </a:solidFill>
                <a:cs typeface="PT Bold Heading" pitchFamily="2" charset="-78"/>
              </a:rPr>
              <a:t>حروباً ضد دول</a:t>
            </a:r>
            <a:r>
              <a:rPr lang="ar-SA" dirty="0" smtClean="0">
                <a:solidFill>
                  <a:srgbClr val="FFFFFF"/>
                </a:solidFill>
                <a:cs typeface="PT Bold Heading" pitchFamily="2" charset="-78"/>
              </a:rPr>
              <a:t> </a:t>
            </a:r>
            <a:r>
              <a:rPr lang="ar-EG" dirty="0" smtClean="0">
                <a:solidFill>
                  <a:srgbClr val="FFFFFF"/>
                </a:solidFill>
                <a:cs typeface="PT Bold Heading" pitchFamily="2" charset="-78"/>
              </a:rPr>
              <a:t>و لم تعد الحرب تندلع بين جيوش فقط.</a:t>
            </a:r>
            <a:endParaRPr lang="ar-EG" dirty="0">
              <a:solidFill>
                <a:srgbClr val="FFFFFF"/>
              </a:solidFill>
              <a:cs typeface="PT Bold Heading" pitchFamily="2" charset="-78"/>
            </a:endParaRPr>
          </a:p>
        </p:txBody>
      </p:sp>
      <p:sp>
        <p:nvSpPr>
          <p:cNvPr id="5" name="AutoShape 2"/>
          <p:cNvSpPr>
            <a:spLocks noChangeArrowheads="1"/>
          </p:cNvSpPr>
          <p:nvPr/>
        </p:nvSpPr>
        <p:spPr bwMode="auto">
          <a:xfrm>
            <a:off x="4510317" y="5552648"/>
            <a:ext cx="4536504" cy="118872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smtClean="0">
                <a:solidFill>
                  <a:srgbClr val="FFFFFF"/>
                </a:solidFill>
                <a:cs typeface="PT Bold Heading" pitchFamily="2" charset="-78"/>
              </a:rPr>
              <a:t>وكان </a:t>
            </a:r>
            <a:r>
              <a:rPr lang="ar-EG" dirty="0" smtClean="0">
                <a:solidFill>
                  <a:srgbClr val="FFFF00"/>
                </a:solidFill>
                <a:cs typeface="PT Bold Heading" pitchFamily="2" charset="-78"/>
              </a:rPr>
              <a:t>المقصود</a:t>
            </a:r>
            <a:r>
              <a:rPr lang="ar-EG" dirty="0" smtClean="0">
                <a:solidFill>
                  <a:srgbClr val="FFFFFF"/>
                </a:solidFill>
                <a:cs typeface="PT Bold Heading" pitchFamily="2" charset="-78"/>
              </a:rPr>
              <a:t> من هذه الحروب الحالة التي </a:t>
            </a:r>
            <a:r>
              <a:rPr lang="ar-EG" dirty="0" smtClean="0">
                <a:solidFill>
                  <a:srgbClr val="FFFF00"/>
                </a:solidFill>
                <a:cs typeface="PT Bold Heading" pitchFamily="2" charset="-78"/>
              </a:rPr>
              <a:t>تفقد</a:t>
            </a:r>
            <a:r>
              <a:rPr lang="ar-EG" dirty="0" smtClean="0">
                <a:solidFill>
                  <a:srgbClr val="FFFFFF"/>
                </a:solidFill>
                <a:cs typeface="PT Bold Heading" pitchFamily="2" charset="-78"/>
              </a:rPr>
              <a:t> فيها الدولة إحتكارها للعنف وقوى الصراع </a:t>
            </a:r>
            <a:r>
              <a:rPr lang="ar-EG" dirty="0" smtClean="0">
                <a:solidFill>
                  <a:srgbClr val="FFFF00"/>
                </a:solidFill>
                <a:cs typeface="PT Bold Heading" pitchFamily="2" charset="-78"/>
              </a:rPr>
              <a:t>والعودة</a:t>
            </a:r>
            <a:r>
              <a:rPr lang="ar-EG" dirty="0" smtClean="0">
                <a:solidFill>
                  <a:srgbClr val="FFFFFF"/>
                </a:solidFill>
                <a:cs typeface="PT Bold Heading" pitchFamily="2" charset="-78"/>
              </a:rPr>
              <a:t> إلى نماذج صراع كانت سائدة قبل الدولة المعاصرة</a:t>
            </a:r>
            <a:endParaRPr lang="ar-EG" dirty="0">
              <a:solidFill>
                <a:srgbClr val="FFFFFF"/>
              </a:solidFill>
              <a:cs typeface="PT Bold Heading" pitchFamily="2" charset="-78"/>
            </a:endParaRPr>
          </a:p>
        </p:txBody>
      </p:sp>
      <p:sp>
        <p:nvSpPr>
          <p:cNvPr id="7" name="AutoShape 3107"/>
          <p:cNvSpPr>
            <a:spLocks noChangeArrowheads="1"/>
          </p:cNvSpPr>
          <p:nvPr/>
        </p:nvSpPr>
        <p:spPr bwMode="auto">
          <a:xfrm>
            <a:off x="3566160" y="759614"/>
            <a:ext cx="2011680" cy="548640"/>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3200" b="1" dirty="0" smtClean="0">
                <a:solidFill>
                  <a:schemeClr val="bg1"/>
                </a:solidFill>
                <a:cs typeface="PT Bold Heading" pitchFamily="2" charset="-78"/>
              </a:rPr>
              <a:t>المقدمة</a:t>
            </a:r>
            <a:endParaRPr lang="ar-EG" sz="3200" b="1" dirty="0">
              <a:solidFill>
                <a:schemeClr val="bg1"/>
              </a:solidFill>
              <a:cs typeface="PT Bold Heading"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72816"/>
            <a:ext cx="4176464" cy="4551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018856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77510"/>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الخـلاصـة</a:t>
            </a:r>
            <a:endParaRPr lang="ar-SA" sz="6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17510" name="Clip" r:id="rId5" imgW="2000000" imgH="1371429" progId="">
                  <p:embed/>
                </p:oleObj>
              </mc:Choice>
              <mc:Fallback>
                <p:oleObj name="Clip" r:id="rId5" imgW="2000000" imgH="1371429" progId="">
                  <p:embed/>
                  <p:pic>
                    <p:nvPicPr>
                      <p:cNvPr id="0" name="Picture 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17511" name="Clip" r:id="rId7" imgW="2000000" imgH="1371429" progId="">
                  <p:embed/>
                </p:oleObj>
              </mc:Choice>
              <mc:Fallback>
                <p:oleObj name="Clip" r:id="rId7" imgW="2000000" imgH="1371429" progId="">
                  <p:embed/>
                  <p:pic>
                    <p:nvPicPr>
                      <p:cNvPr id="0"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8" cstate="print"/>
          <a:stretch>
            <a:fillRect/>
          </a:stretch>
        </p:blipFill>
        <p:spPr>
          <a:xfrm>
            <a:off x="26863" y="965592"/>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9"/>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286116" y="943910"/>
            <a:ext cx="2490096"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الخلاصة</a:t>
            </a:r>
            <a:endParaRPr lang="ar-EG" sz="2800" dirty="0">
              <a:solidFill>
                <a:srgbClr val="FFFF00"/>
              </a:solidFill>
              <a:cs typeface="PT Bold Heading" pitchFamily="2" charset="-78"/>
            </a:endParaRPr>
          </a:p>
        </p:txBody>
      </p:sp>
      <p:sp>
        <p:nvSpPr>
          <p:cNvPr id="19" name="AutoShape 2"/>
          <p:cNvSpPr>
            <a:spLocks noChangeArrowheads="1"/>
          </p:cNvSpPr>
          <p:nvPr/>
        </p:nvSpPr>
        <p:spPr bwMode="auto">
          <a:xfrm>
            <a:off x="4646476" y="1816586"/>
            <a:ext cx="4354680" cy="4541372"/>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ct val="200000"/>
              </a:lnSpc>
            </a:pPr>
            <a:r>
              <a:rPr lang="ar-EG" sz="2400" b="1" dirty="0" smtClean="0">
                <a:solidFill>
                  <a:schemeClr val="bg1"/>
                </a:solidFill>
                <a:latin typeface="Calibri"/>
              </a:rPr>
              <a:t>تُعرف حروب الجيل الرابع </a:t>
            </a:r>
            <a:r>
              <a:rPr lang="ar-EG" sz="2400" b="1" dirty="0" smtClean="0">
                <a:solidFill>
                  <a:srgbClr val="FFFF00"/>
                </a:solidFill>
                <a:latin typeface="Calibri"/>
              </a:rPr>
              <a:t>حسب المفهوم الأمريكي </a:t>
            </a:r>
            <a:r>
              <a:rPr lang="ar-EG" sz="2400" b="1" dirty="0" smtClean="0">
                <a:solidFill>
                  <a:schemeClr val="bg1"/>
                </a:solidFill>
                <a:latin typeface="Calibri"/>
              </a:rPr>
              <a:t>بأنها الحرب على </a:t>
            </a:r>
            <a:br>
              <a:rPr lang="ar-EG" sz="2400" b="1" dirty="0" smtClean="0">
                <a:solidFill>
                  <a:schemeClr val="bg1"/>
                </a:solidFill>
                <a:latin typeface="Calibri"/>
              </a:rPr>
            </a:br>
            <a:r>
              <a:rPr lang="ar-EG" sz="2400" b="1" dirty="0" smtClean="0">
                <a:solidFill>
                  <a:schemeClr val="bg1"/>
                </a:solidFill>
                <a:latin typeface="Calibri"/>
              </a:rPr>
              <a:t>المنظمات الإرهابية والتي يكون طرفي الحرب جيش نظامي لدولة ما </a:t>
            </a:r>
            <a:br>
              <a:rPr lang="ar-EG" sz="2400" b="1" dirty="0" smtClean="0">
                <a:solidFill>
                  <a:schemeClr val="bg1"/>
                </a:solidFill>
                <a:latin typeface="Calibri"/>
              </a:rPr>
            </a:br>
            <a:r>
              <a:rPr lang="ar-EG" sz="2400" b="1" dirty="0" smtClean="0">
                <a:solidFill>
                  <a:srgbClr val="FF0000"/>
                </a:solidFill>
                <a:latin typeface="Calibri"/>
              </a:rPr>
              <a:t>مقابل لا دولة أو عدو وخلايا خفية </a:t>
            </a:r>
            <a:r>
              <a:rPr lang="ar-EG" sz="2400" b="1" dirty="0" smtClean="0">
                <a:solidFill>
                  <a:schemeClr val="bg1"/>
                </a:solidFill>
                <a:latin typeface="Calibri"/>
              </a:rPr>
              <a:t>منتشرة في أنحاء العالم .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8483" name="Clip" r:id="rId4" imgW="2000000" imgH="1371429" progId="">
                  <p:embed/>
                </p:oleObj>
              </mc:Choice>
              <mc:Fallback>
                <p:oleObj name="Clip" r:id="rId4" imgW="2000000" imgH="1371429" progId="">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35" name="Picture 3" descr="C:\Documents and Settings\Office\Desktop\المحاضرة مدحت\صور حروب الجيل الرابع\imagesال.jpeg"/>
          <p:cNvPicPr>
            <a:picLocks noChangeAspect="1" noChangeArrowheads="1"/>
          </p:cNvPicPr>
          <p:nvPr/>
        </p:nvPicPr>
        <p:blipFill>
          <a:blip r:embed="rId6"/>
          <a:srcRect/>
          <a:stretch>
            <a:fillRect/>
          </a:stretch>
        </p:blipFill>
        <p:spPr bwMode="auto">
          <a:xfrm>
            <a:off x="229522" y="4138618"/>
            <a:ext cx="4217125" cy="2147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6" name="Picture 4" descr="C:\Documents and Settings\Office\Desktop\المحاضرة مدحت\صور حروب الجيل الرابع\imagررررررes.jpeg"/>
          <p:cNvPicPr>
            <a:picLocks noChangeAspect="1" noChangeArrowheads="1"/>
          </p:cNvPicPr>
          <p:nvPr/>
        </p:nvPicPr>
        <p:blipFill>
          <a:blip r:embed="rId7"/>
          <a:srcRect/>
          <a:stretch>
            <a:fillRect/>
          </a:stretch>
        </p:blipFill>
        <p:spPr bwMode="auto">
          <a:xfrm>
            <a:off x="231806" y="1928802"/>
            <a:ext cx="4214842"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286116" y="943910"/>
            <a:ext cx="2490096"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الخلاصة</a:t>
            </a:r>
            <a:endParaRPr lang="ar-EG" sz="2800" dirty="0">
              <a:solidFill>
                <a:srgbClr val="FFFF00"/>
              </a:solidFill>
              <a:cs typeface="PT Bold Heading" pitchFamily="2" charset="-78"/>
            </a:endParaRP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74486" name="Clip" r:id="rId4" imgW="2000000" imgH="1371429" progId="">
                  <p:embed/>
                </p:oleObj>
              </mc:Choice>
              <mc:Fallback>
                <p:oleObj name="Clip" r:id="rId4" imgW="2000000" imgH="1371429"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646476" y="1622451"/>
            <a:ext cx="4354680" cy="514889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r>
              <a:rPr lang="ar-EG" sz="2300" b="1" dirty="0" smtClean="0">
                <a:solidFill>
                  <a:srgbClr val="FFFF00"/>
                </a:solidFill>
                <a:latin typeface="Calibri"/>
              </a:rPr>
              <a:t>الجيل الأول من الحروب </a:t>
            </a:r>
            <a:r>
              <a:rPr lang="ar-EG" sz="2300" b="1" dirty="0" smtClean="0">
                <a:solidFill>
                  <a:schemeClr val="bg1"/>
                </a:solidFill>
                <a:latin typeface="Calibri"/>
              </a:rPr>
              <a:t>هو عبارة عن مواجهات مباشرة بين جيشين نظاميين </a:t>
            </a:r>
            <a:br>
              <a:rPr lang="ar-EG" sz="2300" b="1" dirty="0" smtClean="0">
                <a:solidFill>
                  <a:schemeClr val="bg1"/>
                </a:solidFill>
                <a:latin typeface="Calibri"/>
              </a:rPr>
            </a:br>
            <a:r>
              <a:rPr lang="ar-EG" sz="2300" b="1" dirty="0" smtClean="0">
                <a:solidFill>
                  <a:schemeClr val="bg1"/>
                </a:solidFill>
                <a:latin typeface="Calibri"/>
              </a:rPr>
              <a:t>والتى كانت سائدة في الحروب القديمة ، </a:t>
            </a:r>
            <a:br>
              <a:rPr lang="ar-EG" sz="2300" b="1" dirty="0" smtClean="0">
                <a:solidFill>
                  <a:schemeClr val="bg1"/>
                </a:solidFill>
                <a:latin typeface="Calibri"/>
              </a:rPr>
            </a:br>
            <a:r>
              <a:rPr lang="ar-EG" sz="2300" b="1" dirty="0" smtClean="0">
                <a:solidFill>
                  <a:schemeClr val="bg1"/>
                </a:solidFill>
                <a:latin typeface="Calibri"/>
              </a:rPr>
              <a:t>ثم تطور شكل الحرب حيث تم إستخدام المدافع الحربية </a:t>
            </a:r>
            <a:r>
              <a:rPr lang="ar-EG" sz="2300" b="1" dirty="0" smtClean="0">
                <a:solidFill>
                  <a:srgbClr val="FFFF00"/>
                </a:solidFill>
                <a:latin typeface="Calibri"/>
              </a:rPr>
              <a:t>ليظهر الجيل الثاني </a:t>
            </a:r>
            <a:r>
              <a:rPr lang="ar-EG" sz="2300" b="1" dirty="0" smtClean="0">
                <a:solidFill>
                  <a:schemeClr val="bg1"/>
                </a:solidFill>
                <a:latin typeface="Calibri"/>
              </a:rPr>
              <a:t>، </a:t>
            </a:r>
            <a:br>
              <a:rPr lang="ar-EG" sz="2300" b="1" dirty="0" smtClean="0">
                <a:solidFill>
                  <a:schemeClr val="bg1"/>
                </a:solidFill>
                <a:latin typeface="Calibri"/>
              </a:rPr>
            </a:br>
            <a:r>
              <a:rPr lang="ar-EG" sz="2300" b="1" dirty="0" smtClean="0">
                <a:solidFill>
                  <a:schemeClr val="bg1"/>
                </a:solidFill>
                <a:latin typeface="Calibri"/>
              </a:rPr>
              <a:t>ثم تأتى في الحرب العالمية الثانية ليتم إستخدام أسلحة حديثة وأدوات تجسس </a:t>
            </a:r>
            <a:r>
              <a:rPr lang="ar-EG" sz="2300" b="1" dirty="0" smtClean="0">
                <a:solidFill>
                  <a:srgbClr val="FFFF00"/>
                </a:solidFill>
                <a:latin typeface="Calibri"/>
              </a:rPr>
              <a:t>ليظهر الجيل الثالث </a:t>
            </a:r>
            <a:r>
              <a:rPr lang="ar-EG" sz="2300" b="1" dirty="0" smtClean="0">
                <a:solidFill>
                  <a:schemeClr val="bg1"/>
                </a:solidFill>
                <a:latin typeface="Calibri"/>
              </a:rPr>
              <a:t>، وأخيراً </a:t>
            </a:r>
            <a:r>
              <a:rPr lang="ar-EG" sz="2300" b="1" dirty="0" smtClean="0">
                <a:solidFill>
                  <a:srgbClr val="FFFF00"/>
                </a:solidFill>
                <a:latin typeface="Calibri"/>
              </a:rPr>
              <a:t>الجيل الرابع من الحروب </a:t>
            </a:r>
            <a:r>
              <a:rPr lang="ar-EG" sz="2300" b="1" dirty="0" smtClean="0">
                <a:solidFill>
                  <a:schemeClr val="bg1"/>
                </a:solidFill>
                <a:latin typeface="Calibri"/>
              </a:rPr>
              <a:t>والذي يعنى كيفية تجنب دولة ما لأكبر قدر ممكن الخسائر مع إيقاع أكبر خسائر ممكنة بالدول المعادية بإستغلال نقاط الضعف وضرب الركائز الأساسية في الدول المعادية لتكبدها أكبر خسائر ممكنة </a:t>
            </a:r>
            <a:r>
              <a:rPr lang="ar-EG" sz="2300" b="1" dirty="0" smtClean="0">
                <a:solidFill>
                  <a:srgbClr val="FF0000"/>
                </a:solidFill>
                <a:latin typeface="Calibri"/>
              </a:rPr>
              <a:t>بدون أ ى مواجهات مباشرة </a:t>
            </a:r>
            <a:r>
              <a:rPr lang="ar-EG" sz="2300" b="1" dirty="0" smtClean="0">
                <a:solidFill>
                  <a:schemeClr val="bg1"/>
                </a:solidFill>
                <a:latin typeface="Calibri"/>
              </a:rPr>
              <a:t>.</a:t>
            </a:r>
          </a:p>
        </p:txBody>
      </p:sp>
      <p:pic>
        <p:nvPicPr>
          <p:cNvPr id="274446" name="Picture 14" descr="H:\صور حروب الجيل الرابع\فهانانترس.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3" y="4324628"/>
            <a:ext cx="4285709"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74447" name="Picture 15" descr="H:\صور حروب الجيل الرابع\imتمنمتم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283" y="1700808"/>
            <a:ext cx="4279771" cy="2472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286116" y="943910"/>
            <a:ext cx="2490096"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الخلاصة</a:t>
            </a:r>
            <a:endParaRPr lang="ar-EG" sz="2800" dirty="0">
              <a:solidFill>
                <a:srgbClr val="FFFF00"/>
              </a:solidFill>
              <a:cs typeface="PT Bold Heading" pitchFamily="2" charset="-78"/>
            </a:endParaRPr>
          </a:p>
        </p:txBody>
      </p:sp>
      <p:sp>
        <p:nvSpPr>
          <p:cNvPr id="19" name="AutoShape 2"/>
          <p:cNvSpPr>
            <a:spLocks noChangeArrowheads="1"/>
          </p:cNvSpPr>
          <p:nvPr/>
        </p:nvSpPr>
        <p:spPr bwMode="auto">
          <a:xfrm>
            <a:off x="4612958" y="1765924"/>
            <a:ext cx="4357718" cy="4833534"/>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r>
              <a:rPr lang="ar-EG" sz="2300" b="1" dirty="0" smtClean="0">
                <a:solidFill>
                  <a:schemeClr val="bg1"/>
                </a:solidFill>
                <a:latin typeface="Calibri"/>
              </a:rPr>
              <a:t>لقد تطورت حروب الجيل الرابع على يد </a:t>
            </a:r>
            <a:r>
              <a:rPr lang="ar-EG" sz="2300" b="1" dirty="0" smtClean="0">
                <a:solidFill>
                  <a:srgbClr val="FFFF00"/>
                </a:solidFill>
                <a:latin typeface="Calibri"/>
              </a:rPr>
              <a:t>الجيش الأمريكى </a:t>
            </a:r>
            <a:r>
              <a:rPr lang="ar-EG" sz="2300" b="1" dirty="0" smtClean="0">
                <a:solidFill>
                  <a:schemeClr val="bg1"/>
                </a:solidFill>
                <a:latin typeface="Calibri"/>
              </a:rPr>
              <a:t>خاصة بعد أن تعرضت الولايات المتحدة الأمريكية إلى إنخفاض في شرعيتها الدولية بشكل ملحوظ بعد تورطها في </a:t>
            </a:r>
            <a:r>
              <a:rPr lang="ar-EG" sz="2300" b="1" dirty="0" smtClean="0">
                <a:solidFill>
                  <a:srgbClr val="FF0000"/>
                </a:solidFill>
                <a:latin typeface="Calibri"/>
              </a:rPr>
              <a:t>حرب</a:t>
            </a:r>
            <a:r>
              <a:rPr lang="ar-EG" sz="2300" b="1" dirty="0" smtClean="0">
                <a:solidFill>
                  <a:schemeClr val="bg1"/>
                </a:solidFill>
                <a:latin typeface="Calibri"/>
              </a:rPr>
              <a:t> </a:t>
            </a:r>
            <a:r>
              <a:rPr lang="ar-EG" sz="2300" b="1" dirty="0" smtClean="0">
                <a:solidFill>
                  <a:srgbClr val="FF0000"/>
                </a:solidFill>
                <a:latin typeface="Calibri"/>
              </a:rPr>
              <a:t>العراق</a:t>
            </a:r>
            <a:r>
              <a:rPr lang="ar-EG" sz="2300" b="1" dirty="0" smtClean="0">
                <a:solidFill>
                  <a:schemeClr val="bg1"/>
                </a:solidFill>
                <a:latin typeface="Calibri"/>
              </a:rPr>
              <a:t> والسياسة العدوانية التى إستخدمها الرئيس “</a:t>
            </a:r>
            <a:r>
              <a:rPr lang="ar-EG" sz="2300" b="1" dirty="0" smtClean="0">
                <a:solidFill>
                  <a:srgbClr val="FFFF00"/>
                </a:solidFill>
                <a:latin typeface="Calibri"/>
              </a:rPr>
              <a:t>جورج بوش الإبن</a:t>
            </a:r>
            <a:r>
              <a:rPr lang="ar-EG" sz="2300" b="1" dirty="0" smtClean="0">
                <a:solidFill>
                  <a:schemeClr val="bg1"/>
                </a:solidFill>
                <a:latin typeface="Calibri"/>
              </a:rPr>
              <a:t>” مما أدى إلى معارضة الرأى العام </a:t>
            </a:r>
            <a:br>
              <a:rPr lang="ar-EG" sz="2300" b="1" dirty="0" smtClean="0">
                <a:solidFill>
                  <a:schemeClr val="bg1"/>
                </a:solidFill>
                <a:latin typeface="Calibri"/>
              </a:rPr>
            </a:br>
            <a:r>
              <a:rPr lang="ar-EG" sz="2300" b="1" dirty="0" smtClean="0">
                <a:solidFill>
                  <a:srgbClr val="FFFF00"/>
                </a:solidFill>
                <a:latin typeface="Calibri"/>
              </a:rPr>
              <a:t>العالمى والمحلى </a:t>
            </a:r>
            <a:r>
              <a:rPr lang="ar-EG" sz="2300" b="1" dirty="0" smtClean="0">
                <a:solidFill>
                  <a:schemeClr val="bg1"/>
                </a:solidFill>
                <a:latin typeface="Calibri"/>
              </a:rPr>
              <a:t>، وعندما أتت إدارة “</a:t>
            </a:r>
            <a:r>
              <a:rPr lang="ar-EG" sz="2300" b="1" dirty="0" smtClean="0">
                <a:solidFill>
                  <a:srgbClr val="FF0000"/>
                </a:solidFill>
                <a:latin typeface="Calibri"/>
              </a:rPr>
              <a:t>أوباما</a:t>
            </a:r>
            <a:r>
              <a:rPr lang="ar-EG" sz="2300" b="1" dirty="0" smtClean="0">
                <a:solidFill>
                  <a:schemeClr val="bg1"/>
                </a:solidFill>
                <a:latin typeface="Calibri"/>
              </a:rPr>
              <a:t>” لم تستطع تطبيق مشروع الفوضى الخلاقة في الشرق الأوسط ، ومن ثم تم الإعتماد على حروب الجيل الرابع والتى يطلق عليها ” </a:t>
            </a:r>
            <a:r>
              <a:rPr lang="ar-EG" sz="2300" b="1" dirty="0" smtClean="0">
                <a:solidFill>
                  <a:srgbClr val="FF0000"/>
                </a:solidFill>
                <a:latin typeface="Calibri"/>
              </a:rPr>
              <a:t>الحروب اللا متماثلة </a:t>
            </a:r>
            <a:r>
              <a:rPr lang="ar-EG" sz="2300" b="1" dirty="0" smtClean="0">
                <a:solidFill>
                  <a:schemeClr val="bg1"/>
                </a:solidFill>
                <a:latin typeface="Calibri"/>
              </a:rPr>
              <a:t>" لزعزعة الإستقرار وإفشال الدول .</a:t>
            </a: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1555" name="Clip" r:id="rId4" imgW="2000000" imgH="1371429" progId="">
                  <p:embed/>
                </p:oleObj>
              </mc:Choice>
              <mc:Fallback>
                <p:oleObj name="Clip" r:id="rId4" imgW="2000000" imgH="1371429" progId="">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8" name="Picture 4" descr="C:\Documents and Settings\Office\Desktop\المحاضرة مدحت\صور حروب الجيل الرابع\inاdex.jpeg"/>
          <p:cNvPicPr>
            <a:picLocks noChangeAspect="1" noChangeArrowheads="1"/>
          </p:cNvPicPr>
          <p:nvPr/>
        </p:nvPicPr>
        <p:blipFill>
          <a:blip r:embed="rId6"/>
          <a:srcRect/>
          <a:stretch>
            <a:fillRect/>
          </a:stretch>
        </p:blipFill>
        <p:spPr bwMode="auto">
          <a:xfrm>
            <a:off x="214282" y="1831646"/>
            <a:ext cx="4240560" cy="2311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9" name="Picture 5" descr="C:\Documents and Settings\Office\Desktop\المحاضرة مدحت\صور حروب الجيل الرابع\images (36).jpg"/>
          <p:cNvPicPr>
            <a:picLocks noChangeAspect="1" noChangeArrowheads="1"/>
          </p:cNvPicPr>
          <p:nvPr/>
        </p:nvPicPr>
        <p:blipFill>
          <a:blip r:embed="rId7"/>
          <a:srcRect/>
          <a:stretch>
            <a:fillRect/>
          </a:stretch>
        </p:blipFill>
        <p:spPr bwMode="auto">
          <a:xfrm>
            <a:off x="214283" y="4286256"/>
            <a:ext cx="424056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286116" y="943910"/>
            <a:ext cx="2490096"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الخلاصة</a:t>
            </a:r>
            <a:endParaRPr lang="ar-EG" sz="2800" dirty="0">
              <a:solidFill>
                <a:srgbClr val="FFFF00"/>
              </a:solidFill>
              <a:cs typeface="PT Bold Heading" pitchFamily="2" charset="-78"/>
            </a:endParaRP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2580" name="Clip" r:id="rId4" imgW="2000000" imgH="1371429" progId="">
                  <p:embed/>
                </p:oleObj>
              </mc:Choice>
              <mc:Fallback>
                <p:oleObj name="Clip" r:id="rId4" imgW="2000000" imgH="1371429"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2"/>
          <p:cNvSpPr>
            <a:spLocks noChangeArrowheads="1"/>
          </p:cNvSpPr>
          <p:nvPr/>
        </p:nvSpPr>
        <p:spPr bwMode="auto">
          <a:xfrm>
            <a:off x="4572000" y="1643050"/>
            <a:ext cx="4354680" cy="5065234"/>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ts val="3800"/>
              </a:lnSpc>
            </a:pPr>
            <a:r>
              <a:rPr lang="ar-EG" sz="2400" b="1" dirty="0" smtClean="0">
                <a:solidFill>
                  <a:schemeClr val="bg1"/>
                </a:solidFill>
                <a:latin typeface="Calibri"/>
              </a:rPr>
              <a:t>تلك الحروب </a:t>
            </a:r>
            <a:r>
              <a:rPr lang="ar-EG" sz="2400" b="1" dirty="0" smtClean="0">
                <a:solidFill>
                  <a:srgbClr val="FFFF00"/>
                </a:solidFill>
                <a:latin typeface="Calibri"/>
              </a:rPr>
              <a:t>لاتعمل على إسقاط الدول وإختفاؤها </a:t>
            </a:r>
            <a:r>
              <a:rPr lang="ar-EG" sz="2400" b="1" dirty="0" smtClean="0">
                <a:solidFill>
                  <a:schemeClr val="bg1"/>
                </a:solidFill>
                <a:latin typeface="Calibri"/>
              </a:rPr>
              <a:t>، بل تظل موجودة </a:t>
            </a:r>
            <a:br>
              <a:rPr lang="ar-EG" sz="2400" b="1" dirty="0" smtClean="0">
                <a:solidFill>
                  <a:schemeClr val="bg1"/>
                </a:solidFill>
                <a:latin typeface="Calibri"/>
              </a:rPr>
            </a:br>
            <a:r>
              <a:rPr lang="ar-EG" sz="2400" b="1" dirty="0" smtClean="0">
                <a:solidFill>
                  <a:schemeClr val="bg1"/>
                </a:solidFill>
                <a:latin typeface="Calibri"/>
              </a:rPr>
              <a:t>ولكن مع التحكم الكامل فى مواردها وقدراتها ، </a:t>
            </a:r>
            <a:r>
              <a:rPr lang="ar-EG" sz="2400" b="1" dirty="0" smtClean="0">
                <a:solidFill>
                  <a:srgbClr val="FF0000"/>
                </a:solidFill>
                <a:latin typeface="Calibri"/>
              </a:rPr>
              <a:t>كما حدث مع العراق وليبيا وسوريا واليمن </a:t>
            </a:r>
            <a:r>
              <a:rPr lang="ar-EG" sz="2400" b="1" dirty="0" smtClean="0">
                <a:solidFill>
                  <a:schemeClr val="bg1"/>
                </a:solidFill>
                <a:latin typeface="Calibri"/>
              </a:rPr>
              <a:t>, ويتم إستعمار الدول بالتحكم الفكرى والسياسى لنظام الحكم والسيطرة عليها كاملاً ، بحيث تصدر القرارات والسياسات , </a:t>
            </a:r>
            <a:r>
              <a:rPr lang="ar-EG" sz="2400" b="1" dirty="0" smtClean="0">
                <a:solidFill>
                  <a:srgbClr val="FFFF00"/>
                </a:solidFill>
                <a:latin typeface="Calibri"/>
              </a:rPr>
              <a:t>لا لتعبر عن إرادة الشعب </a:t>
            </a:r>
            <a:r>
              <a:rPr lang="ar-EG" sz="2400" b="1" dirty="0" smtClean="0">
                <a:solidFill>
                  <a:schemeClr val="bg1"/>
                </a:solidFill>
                <a:latin typeface="Calibri"/>
              </a:rPr>
              <a:t>، بل لتعبر عن </a:t>
            </a:r>
            <a:br>
              <a:rPr lang="ar-EG" sz="2400" b="1" dirty="0" smtClean="0">
                <a:solidFill>
                  <a:schemeClr val="bg1"/>
                </a:solidFill>
                <a:latin typeface="Calibri"/>
              </a:rPr>
            </a:br>
            <a:r>
              <a:rPr lang="ar-EG" sz="2400" b="1" dirty="0" smtClean="0">
                <a:solidFill>
                  <a:schemeClr val="bg1"/>
                </a:solidFill>
                <a:latin typeface="Calibri"/>
              </a:rPr>
              <a:t>إرادة الدولة </a:t>
            </a:r>
            <a:r>
              <a:rPr lang="ar-EG" sz="2400" b="1" dirty="0" smtClean="0">
                <a:solidFill>
                  <a:srgbClr val="FF0000"/>
                </a:solidFill>
                <a:latin typeface="Calibri"/>
              </a:rPr>
              <a:t>التى إحتلت وسيطرت</a:t>
            </a:r>
            <a:r>
              <a:rPr lang="ar-EG" sz="2400" b="1" dirty="0" smtClean="0">
                <a:solidFill>
                  <a:schemeClr val="bg1"/>
                </a:solidFill>
                <a:latin typeface="Calibri"/>
              </a:rPr>
              <a:t> .</a:t>
            </a:r>
          </a:p>
        </p:txBody>
      </p:sp>
      <p:pic>
        <p:nvPicPr>
          <p:cNvPr id="22532" name="Picture 4" descr="C:\Documents and Settings\Office\Desktop\المحاضرة مدحت\صور حروب الجيل الرابع\images (16).jpg"/>
          <p:cNvPicPr>
            <a:picLocks noChangeAspect="1" noChangeArrowheads="1"/>
          </p:cNvPicPr>
          <p:nvPr/>
        </p:nvPicPr>
        <p:blipFill>
          <a:blip r:embed="rId6"/>
          <a:srcRect/>
          <a:stretch>
            <a:fillRect/>
          </a:stretch>
        </p:blipFill>
        <p:spPr bwMode="auto">
          <a:xfrm>
            <a:off x="214283" y="1761786"/>
            <a:ext cx="4214842"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44" name="Picture 16" descr="H:\صور حروب الجيل الرابع\فهرسلتل.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283" y="4293096"/>
            <a:ext cx="4214842" cy="2343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07"/>
          <p:cNvSpPr>
            <a:spLocks noChangeArrowheads="1"/>
          </p:cNvSpPr>
          <p:nvPr/>
        </p:nvSpPr>
        <p:spPr bwMode="auto">
          <a:xfrm>
            <a:off x="3286116" y="943910"/>
            <a:ext cx="2490096"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الخلاصة</a:t>
            </a:r>
            <a:endParaRPr lang="ar-EG" sz="2800" dirty="0">
              <a:solidFill>
                <a:srgbClr val="FFFF00"/>
              </a:solidFill>
              <a:cs typeface="PT Bold Heading" pitchFamily="2" charset="-78"/>
            </a:endParaRP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275507" name="Clip" r:id="rId4" imgW="2000000" imgH="1371429" progId="">
                  <p:embed/>
                </p:oleObj>
              </mc:Choice>
              <mc:Fallback>
                <p:oleObj name="Clip" r:id="rId4" imgW="2000000" imgH="1371429" progId="">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2"/>
          <p:cNvSpPr>
            <a:spLocks noChangeArrowheads="1"/>
          </p:cNvSpPr>
          <p:nvPr/>
        </p:nvSpPr>
        <p:spPr bwMode="auto">
          <a:xfrm>
            <a:off x="4615996" y="2196275"/>
            <a:ext cx="4354680" cy="4018807"/>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ct val="150000"/>
              </a:lnSpc>
            </a:pPr>
            <a:r>
              <a:rPr lang="ar-EG" sz="2400" b="1" dirty="0" smtClean="0">
                <a:solidFill>
                  <a:schemeClr val="bg1"/>
                </a:solidFill>
                <a:latin typeface="Calibri"/>
              </a:rPr>
              <a:t>نستخلص فيما تقدم من </a:t>
            </a:r>
            <a:r>
              <a:rPr lang="ar-EG" sz="2400" b="1" dirty="0" smtClean="0">
                <a:solidFill>
                  <a:srgbClr val="FF0000"/>
                </a:solidFill>
                <a:latin typeface="Calibri"/>
              </a:rPr>
              <a:t>عن حروب الجيل الرابع </a:t>
            </a:r>
            <a:r>
              <a:rPr lang="ar-EG" sz="2400" b="1" dirty="0" smtClean="0">
                <a:solidFill>
                  <a:schemeClr val="bg1"/>
                </a:solidFill>
                <a:latin typeface="Calibri"/>
              </a:rPr>
              <a:t>أنها تعُد بمثابة </a:t>
            </a:r>
            <a:br>
              <a:rPr lang="ar-EG" sz="2400" b="1" dirty="0" smtClean="0">
                <a:solidFill>
                  <a:schemeClr val="bg1"/>
                </a:solidFill>
                <a:latin typeface="Calibri"/>
              </a:rPr>
            </a:br>
            <a:r>
              <a:rPr lang="ar-EG" sz="2400" b="1" dirty="0" smtClean="0">
                <a:solidFill>
                  <a:schemeClr val="bg1"/>
                </a:solidFill>
                <a:latin typeface="Calibri"/>
              </a:rPr>
              <a:t>حرب </a:t>
            </a:r>
            <a:r>
              <a:rPr lang="ar-EG" sz="2400" b="1" dirty="0" smtClean="0">
                <a:solidFill>
                  <a:srgbClr val="FFFF00"/>
                </a:solidFill>
                <a:latin typeface="Calibri"/>
              </a:rPr>
              <a:t>خطيرة وخبيثة ورخيصة </a:t>
            </a:r>
            <a:r>
              <a:rPr lang="ar-EG" sz="2400" b="1" dirty="0" smtClean="0">
                <a:solidFill>
                  <a:schemeClr val="bg1"/>
                </a:solidFill>
                <a:latin typeface="Calibri"/>
              </a:rPr>
              <a:t>لإخضاع أى دولة في العالم لكي تدور في فلك </a:t>
            </a:r>
            <a:br>
              <a:rPr lang="ar-EG" sz="2400" b="1" dirty="0" smtClean="0">
                <a:solidFill>
                  <a:schemeClr val="bg1"/>
                </a:solidFill>
                <a:latin typeface="Calibri"/>
              </a:rPr>
            </a:br>
            <a:r>
              <a:rPr lang="ar-EG" sz="2400" b="1" dirty="0" smtClean="0">
                <a:solidFill>
                  <a:schemeClr val="bg1"/>
                </a:solidFill>
                <a:latin typeface="Calibri"/>
              </a:rPr>
              <a:t>مصالح </a:t>
            </a:r>
            <a:r>
              <a:rPr lang="ar-EG" sz="2400" b="1" dirty="0" smtClean="0">
                <a:solidFill>
                  <a:srgbClr val="FFFF00"/>
                </a:solidFill>
                <a:latin typeface="Calibri"/>
              </a:rPr>
              <a:t>دول الغرب والولايات المتحدة الأمريكية </a:t>
            </a:r>
            <a:r>
              <a:rPr lang="ar-EG" sz="2400" b="1" dirty="0" smtClean="0">
                <a:solidFill>
                  <a:schemeClr val="bg1"/>
                </a:solidFill>
                <a:latin typeface="Calibri"/>
              </a:rPr>
              <a:t>أو أن توقع هذا النوع من الحروب ” </a:t>
            </a:r>
            <a:r>
              <a:rPr lang="ar-EG" sz="2400" b="1" dirty="0" smtClean="0">
                <a:solidFill>
                  <a:srgbClr val="FF0000"/>
                </a:solidFill>
                <a:latin typeface="Calibri"/>
              </a:rPr>
              <a:t>الحروب اللا متماثلة </a:t>
            </a:r>
            <a:r>
              <a:rPr lang="ar-EG" sz="2400" b="1" dirty="0" smtClean="0">
                <a:solidFill>
                  <a:schemeClr val="bg1"/>
                </a:solidFill>
                <a:latin typeface="Calibri"/>
              </a:rPr>
              <a:t>” . </a:t>
            </a:r>
          </a:p>
        </p:txBody>
      </p:sp>
      <p:pic>
        <p:nvPicPr>
          <p:cNvPr id="275460" name="Picture 4" descr="C:\Documents and Settings\Office\Desktop\المحاضرة مدحت\صور حروب الجيل الرابع\تنزيل (2).jpg"/>
          <p:cNvPicPr>
            <a:picLocks noChangeAspect="1" noChangeArrowheads="1"/>
          </p:cNvPicPr>
          <p:nvPr/>
        </p:nvPicPr>
        <p:blipFill>
          <a:blip r:embed="rId6"/>
          <a:srcRect/>
          <a:stretch>
            <a:fillRect/>
          </a:stretch>
        </p:blipFill>
        <p:spPr bwMode="auto">
          <a:xfrm>
            <a:off x="214282" y="2087880"/>
            <a:ext cx="4357718" cy="4198640"/>
          </a:xfrm>
          <a:prstGeom prst="rect">
            <a:avLst/>
          </a:prstGeom>
          <a:ln>
            <a:noFill/>
          </a:ln>
          <a:effectLst>
            <a:softEdge rad="112500"/>
          </a:effec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6000"/>
          </a:stretch>
        </a:blipFill>
        <a:effectLst/>
      </p:bgPr>
    </p:bg>
    <p:spTree>
      <p:nvGrpSpPr>
        <p:cNvPr id="1" name=""/>
        <p:cNvGrpSpPr/>
        <p:nvPr/>
      </p:nvGrpSpPr>
      <p:grpSpPr>
        <a:xfrm>
          <a:off x="0" y="0"/>
          <a:ext cx="0" cy="0"/>
          <a:chOff x="0" y="0"/>
          <a:chExt cx="0" cy="0"/>
        </a:xfrm>
      </p:grpSpPr>
      <p:sp>
        <p:nvSpPr>
          <p:cNvPr id="15" name="مستطيل مستدير الزوايا 9"/>
          <p:cNvSpPr/>
          <p:nvPr/>
        </p:nvSpPr>
        <p:spPr bwMode="auto">
          <a:xfrm>
            <a:off x="1222017" y="3063794"/>
            <a:ext cx="6698263" cy="2994696"/>
          </a:xfrm>
          <a:prstGeom prst="roundRect">
            <a:avLst/>
          </a:prstGeom>
          <a:blipFill>
            <a:blip r:embed="rId5"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4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فيديو للبروفسير الأمريكى ماكس مانوراينج </a:t>
            </a:r>
          </a:p>
          <a:p>
            <a:pPr algn="ctr">
              <a:lnSpc>
                <a:spcPts val="6200"/>
              </a:lnSpc>
              <a:defRPr/>
            </a:pPr>
            <a:r>
              <a:rPr lang="ar-EG" sz="4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عن حروب الجيل الرابع</a:t>
            </a:r>
            <a:endParaRPr lang="ar-SA" sz="4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183396" name="Clip" r:id="rId6" imgW="2000000" imgH="1371429" progId="">
                  <p:embed/>
                </p:oleObj>
              </mc:Choice>
              <mc:Fallback>
                <p:oleObj name="Clip" r:id="rId6" imgW="2000000" imgH="1371429" progId="">
                  <p:embed/>
                  <p:pic>
                    <p:nvPicPr>
                      <p:cNvPr id="0" name="Picture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183397" name="Clip" r:id="rId8" imgW="2000000" imgH="1371429" progId="">
                  <p:embed/>
                </p:oleObj>
              </mc:Choice>
              <mc:Fallback>
                <p:oleObj name="Clip" r:id="rId8" imgW="2000000" imgH="1371429" progId="">
                  <p:embed/>
                  <p:pic>
                    <p:nvPicPr>
                      <p:cNvPr id="0"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9" cstate="print"/>
          <a:stretch>
            <a:fillRect/>
          </a:stretch>
        </p:blipFill>
        <p:spPr>
          <a:xfrm>
            <a:off x="570" y="945543"/>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10"/>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10"/>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15" name="مستطيل مستدير الزوايا 9"/>
          <p:cNvSpPr/>
          <p:nvPr/>
        </p:nvSpPr>
        <p:spPr bwMode="auto">
          <a:xfrm>
            <a:off x="1222017" y="2786058"/>
            <a:ext cx="6698263" cy="1000132"/>
          </a:xfrm>
          <a:prstGeom prst="roundRect">
            <a:avLst/>
          </a:prstGeom>
          <a:blipFill>
            <a:blip r:embed="rId5"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أى أسئلة </a:t>
            </a:r>
            <a:endParaRPr lang="ar-SA" sz="6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23650" name="Clip" r:id="rId6" imgW="2000000" imgH="1371429" progId="">
                  <p:embed/>
                </p:oleObj>
              </mc:Choice>
              <mc:Fallback>
                <p:oleObj name="Clip" r:id="rId6" imgW="2000000" imgH="1371429" progId="">
                  <p:embed/>
                  <p:pic>
                    <p:nvPicPr>
                      <p:cNvPr id="0" name="Picture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32" y="6605612"/>
          <a:ext cx="9144000" cy="252412"/>
        </p:xfrm>
        <a:graphic>
          <a:graphicData uri="http://schemas.openxmlformats.org/presentationml/2006/ole">
            <mc:AlternateContent xmlns:mc="http://schemas.openxmlformats.org/markup-compatibility/2006">
              <mc:Choice xmlns:v="urn:schemas-microsoft-com:vml" Requires="v">
                <p:oleObj spid="_x0000_s23651" name="Clip" r:id="rId8" imgW="2000000" imgH="1371429" progId="">
                  <p:embed/>
                </p:oleObj>
              </mc:Choice>
              <mc:Fallback>
                <p:oleObj name="Clip" r:id="rId8" imgW="2000000" imgH="1371429" progId="">
                  <p:embed/>
                  <p:pic>
                    <p:nvPicPr>
                      <p:cNvPr id="0"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 y="6605612"/>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صورة 8" descr="القوات-المسلحة-المصرية-620x388.png"/>
          <p:cNvPicPr>
            <a:picLocks noChangeAspect="1"/>
          </p:cNvPicPr>
          <p:nvPr/>
        </p:nvPicPr>
        <p:blipFill>
          <a:blip r:embed="rId9" cstate="print"/>
          <a:stretch>
            <a:fillRect/>
          </a:stretch>
        </p:blipFill>
        <p:spPr>
          <a:xfrm>
            <a:off x="-27987" y="934517"/>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AutoShape 3107"/>
          <p:cNvSpPr>
            <a:spLocks noChangeArrowheads="1"/>
          </p:cNvSpPr>
          <p:nvPr/>
        </p:nvSpPr>
        <p:spPr bwMode="auto">
          <a:xfrm>
            <a:off x="6516216" y="1301403"/>
            <a:ext cx="2550454" cy="255389"/>
          </a:xfrm>
          <a:prstGeom prst="roundRect">
            <a:avLst>
              <a:gd name="adj" fmla="val 16667"/>
            </a:avLst>
          </a:prstGeom>
          <a:blipFill>
            <a:blip r:embed="rId10"/>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4" name="AutoShape 3107"/>
          <p:cNvSpPr>
            <a:spLocks noChangeArrowheads="1"/>
          </p:cNvSpPr>
          <p:nvPr/>
        </p:nvSpPr>
        <p:spPr bwMode="auto">
          <a:xfrm>
            <a:off x="6516216" y="974626"/>
            <a:ext cx="2540008" cy="255389"/>
          </a:xfrm>
          <a:prstGeom prst="roundRect">
            <a:avLst>
              <a:gd name="adj" fmla="val 16667"/>
            </a:avLst>
          </a:prstGeom>
          <a:blipFill>
            <a:blip r:embed="rId10"/>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22017" y="2220254"/>
            <a:ext cx="6698263" cy="2066002"/>
          </a:xfrm>
          <a:prstGeom prst="roundRect">
            <a:avLst/>
          </a:prstGeom>
          <a:blipFill>
            <a:blip r:embed="rId4" cstate="print"/>
            <a:stretch>
              <a:fillRect/>
            </a:stretch>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محاضرة عن</a:t>
            </a:r>
          </a:p>
          <a:p>
            <a:pPr algn="ctr">
              <a:lnSpc>
                <a:spcPts val="6200"/>
              </a:lnSpc>
              <a:defRPr/>
            </a:pPr>
            <a:r>
              <a:rPr lang="ar-EG" sz="6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حروب الجيل الرابع</a:t>
            </a:r>
            <a:endParaRPr lang="ar-SA" sz="6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0" y="683876"/>
          <a:ext cx="9144000" cy="252000"/>
        </p:xfrm>
        <a:graphic>
          <a:graphicData uri="http://schemas.openxmlformats.org/presentationml/2006/ole">
            <mc:AlternateContent xmlns:mc="http://schemas.openxmlformats.org/markup-compatibility/2006">
              <mc:Choice xmlns:v="urn:schemas-microsoft-com:vml" Requires="v">
                <p:oleObj spid="_x0000_s24674" name="Clip" r:id="rId5" imgW="2000000" imgH="1371429" progId="">
                  <p:embed/>
                </p:oleObj>
              </mc:Choice>
              <mc:Fallback>
                <p:oleObj name="Clip" r:id="rId5" imgW="2000000" imgH="1371429" progId="">
                  <p:embed/>
                  <p:pic>
                    <p:nvPicPr>
                      <p:cNvPr id="0"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3876"/>
                        <a:ext cx="9144000"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مستطيل مستدير الزوايا 9"/>
          <p:cNvSpPr/>
          <p:nvPr/>
        </p:nvSpPr>
        <p:spPr bwMode="auto">
          <a:xfrm>
            <a:off x="5418778" y="5029112"/>
            <a:ext cx="3643306" cy="1445496"/>
          </a:xfrm>
          <a:prstGeom prst="roundRect">
            <a:avLst/>
          </a:prstGeom>
          <a:blipFill>
            <a:blip r:embed="rId7"/>
            <a:tile tx="0" ty="0" sx="100000" sy="100000" flip="none" algn="tl"/>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nchorCtr="0"/>
          <a:lstStyle/>
          <a:p>
            <a:pPr algn="ctr">
              <a:defRPr/>
            </a:pPr>
            <a:r>
              <a:rPr lang="ar-EG"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إعداد</a:t>
            </a:r>
          </a:p>
          <a:p>
            <a:pPr algn="ctr">
              <a:defRPr/>
            </a:pPr>
            <a:r>
              <a:rPr lang="ar-EG" sz="2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إدارة التربية العسكرية بجامعة القاهرة</a:t>
            </a:r>
          </a:p>
        </p:txBody>
      </p:sp>
      <p:sp>
        <p:nvSpPr>
          <p:cNvPr id="7" name="مستطيل مستدير الزوايا 9"/>
          <p:cNvSpPr/>
          <p:nvPr/>
        </p:nvSpPr>
        <p:spPr bwMode="auto">
          <a:xfrm>
            <a:off x="71406" y="5029112"/>
            <a:ext cx="3643338" cy="1455974"/>
          </a:xfrm>
          <a:prstGeom prst="roundRect">
            <a:avLst/>
          </a:prstGeom>
          <a:blipFill>
            <a:blip r:embed="rId7"/>
            <a:tile tx="0" ty="0" sx="100000" sy="100000" flip="none" algn="tl"/>
          </a:blipFill>
          <a:ln w="57150">
            <a:solidFill>
              <a:srgbClr val="9933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nchorCtr="0"/>
          <a:lstStyle/>
          <a:p>
            <a:pPr algn="ctr">
              <a:defRPr/>
            </a:pPr>
            <a:r>
              <a:rPr lang="ar-EG"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المحاضر</a:t>
            </a:r>
          </a:p>
          <a:p>
            <a:pPr algn="ctr">
              <a:defRPr/>
            </a:pPr>
            <a:r>
              <a:rPr lang="ar-EG" sz="2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عقيد / إيهاب محمد مصطفى</a:t>
            </a:r>
          </a:p>
          <a:p>
            <a:pPr algn="ctr">
              <a:defRPr/>
            </a:pPr>
            <a:r>
              <a:rPr lang="ar-EG" sz="2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مدير إدارة التربية العسكرية بجامعة القاهرة</a:t>
            </a:r>
          </a:p>
        </p:txBody>
      </p:sp>
      <p:graphicFrame>
        <p:nvGraphicFramePr>
          <p:cNvPr id="24579" name="Object 3"/>
          <p:cNvGraphicFramePr>
            <a:graphicFrameLocks noChangeAspect="1"/>
          </p:cNvGraphicFramePr>
          <p:nvPr/>
        </p:nvGraphicFramePr>
        <p:xfrm>
          <a:off x="0" y="6605588"/>
          <a:ext cx="9144000" cy="252412"/>
        </p:xfrm>
        <a:graphic>
          <a:graphicData uri="http://schemas.openxmlformats.org/presentationml/2006/ole">
            <mc:AlternateContent xmlns:mc="http://schemas.openxmlformats.org/markup-compatibility/2006">
              <mc:Choice xmlns:v="urn:schemas-microsoft-com:vml" Requires="v">
                <p:oleObj spid="_x0000_s24675" name="Clip" r:id="rId8" imgW="2000000" imgH="1371429" progId="">
                  <p:embed/>
                </p:oleObj>
              </mc:Choice>
              <mc:Fallback>
                <p:oleObj name="Clip" r:id="rId8" imgW="2000000" imgH="1371429" progId="">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605588"/>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صورة 8" descr="القوات-المسلحة-المصرية-620x388.png"/>
          <p:cNvPicPr>
            <a:picLocks noChangeAspect="1"/>
          </p:cNvPicPr>
          <p:nvPr/>
        </p:nvPicPr>
        <p:blipFill>
          <a:blip r:embed="rId9" cstate="print"/>
          <a:stretch>
            <a:fillRect/>
          </a:stretch>
        </p:blipFill>
        <p:spPr>
          <a:xfrm>
            <a:off x="0" y="950734"/>
            <a:ext cx="2133600" cy="133522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4" name="AutoShape 3107"/>
          <p:cNvSpPr>
            <a:spLocks noChangeArrowheads="1"/>
          </p:cNvSpPr>
          <p:nvPr/>
        </p:nvSpPr>
        <p:spPr bwMode="auto">
          <a:xfrm>
            <a:off x="6516216" y="1301403"/>
            <a:ext cx="2550454" cy="255389"/>
          </a:xfrm>
          <a:prstGeom prst="roundRect">
            <a:avLst>
              <a:gd name="adj" fmla="val 16667"/>
            </a:avLst>
          </a:prstGeom>
          <a:blipFill>
            <a:blip r:embed="rId7"/>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إدارة التربية العسكرية بجامعة القاهرةا</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16" name="AutoShape 3107"/>
          <p:cNvSpPr>
            <a:spLocks noChangeArrowheads="1"/>
          </p:cNvSpPr>
          <p:nvPr/>
        </p:nvSpPr>
        <p:spPr bwMode="auto">
          <a:xfrm>
            <a:off x="6516216" y="974626"/>
            <a:ext cx="2540008" cy="255389"/>
          </a:xfrm>
          <a:prstGeom prst="roundRect">
            <a:avLst>
              <a:gd name="adj" fmla="val 16667"/>
            </a:avLst>
          </a:prstGeom>
          <a:blipFill>
            <a:blip r:embed="rId7"/>
            <a:tile tx="0" ty="0" sx="100000" sy="100000" flip="none" algn="tl"/>
          </a:blipFill>
          <a:ln w="28575">
            <a:solidFill>
              <a:srgbClr val="993300"/>
            </a:solidFill>
            <a:round/>
            <a:headEnd/>
            <a:tailEnd/>
          </a:ln>
        </p:spPr>
        <p:txBody>
          <a:bodyPr wrap="square" lIns="0" tIns="0" rIns="0" bIns="0">
            <a:spAutoFit/>
          </a:bodyPr>
          <a:lstStyle/>
          <a:p>
            <a:pPr algn="justLow"/>
            <a: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قيادة قوات الدفاع الشعبى والعكرى</a:t>
            </a:r>
            <a:br>
              <a:rPr lang="ar-EG"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br>
            <a:endParaRPr lang="ar-EG" sz="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p:cNvSpPr>
            <a:spLocks noChangeArrowheads="1"/>
          </p:cNvSpPr>
          <p:nvPr/>
        </p:nvSpPr>
        <p:spPr bwMode="auto">
          <a:xfrm>
            <a:off x="4643438" y="2002576"/>
            <a:ext cx="4283242" cy="4659345"/>
          </a:xfrm>
          <a:prstGeom prst="roundRect">
            <a:avLst>
              <a:gd name="adj" fmla="val 5422"/>
            </a:avLst>
          </a:prstGeom>
          <a:solidFill>
            <a:srgbClr val="0000FF"/>
          </a:solidFill>
          <a:ln w="38100">
            <a:solidFill>
              <a:srgbClr val="FFFF00"/>
            </a:solidFill>
            <a:round/>
            <a:headEnd/>
            <a:tailEnd/>
          </a:ln>
        </p:spPr>
        <p:txBody>
          <a:bodyPr wrap="square" lIns="95063" tIns="47531" rIns="95063" bIns="47531" anchor="ctr">
            <a:spAutoFit/>
          </a:bodyPr>
          <a:lstStyle/>
          <a:p>
            <a:pPr lvl="0" algn="justLow">
              <a:lnSpc>
                <a:spcPct val="150000"/>
              </a:lnSpc>
            </a:pPr>
            <a:r>
              <a:rPr lang="ar-EG" sz="2400" b="1" dirty="0" smtClean="0">
                <a:solidFill>
                  <a:schemeClr val="bg1"/>
                </a:solidFill>
                <a:latin typeface="Calibri"/>
              </a:rPr>
              <a:t>لم تعد الحروب الأن بإستخدام </a:t>
            </a:r>
            <a:r>
              <a:rPr lang="ar-EG" sz="2400" b="1" dirty="0" smtClean="0">
                <a:solidFill>
                  <a:srgbClr val="FFFF00"/>
                </a:solidFill>
                <a:latin typeface="Calibri"/>
              </a:rPr>
              <a:t>الأسلحة والمعدات العسكرية فقط </a:t>
            </a:r>
            <a:r>
              <a:rPr lang="ar-EG" sz="2400" b="1" dirty="0" smtClean="0">
                <a:solidFill>
                  <a:schemeClr val="bg1"/>
                </a:solidFill>
                <a:latin typeface="Calibri"/>
              </a:rPr>
              <a:t>كما كانت </a:t>
            </a:r>
            <a:br>
              <a:rPr lang="ar-EG" sz="2400" b="1" dirty="0" smtClean="0">
                <a:solidFill>
                  <a:schemeClr val="bg1"/>
                </a:solidFill>
                <a:latin typeface="Calibri"/>
              </a:rPr>
            </a:br>
            <a:r>
              <a:rPr lang="ar-EG" sz="2400" b="1" dirty="0" smtClean="0">
                <a:solidFill>
                  <a:schemeClr val="bg1"/>
                </a:solidFill>
                <a:latin typeface="Calibri"/>
              </a:rPr>
              <a:t>في السابق , بل أخذت أشكالاً جديدة وأستحدثت وسائل وأساليب أخري </a:t>
            </a:r>
            <a:br>
              <a:rPr lang="ar-EG" sz="2400" b="1" dirty="0" smtClean="0">
                <a:solidFill>
                  <a:schemeClr val="bg1"/>
                </a:solidFill>
                <a:latin typeface="Calibri"/>
              </a:rPr>
            </a:br>
            <a:r>
              <a:rPr lang="ar-EG" sz="2400" b="1" dirty="0" smtClean="0">
                <a:solidFill>
                  <a:schemeClr val="bg1"/>
                </a:solidFill>
                <a:latin typeface="Calibri"/>
              </a:rPr>
              <a:t>لتحل محل الحروب التقليدية بين الجيوش المختلفة وذلك تزامناً مع </a:t>
            </a:r>
            <a:r>
              <a:rPr lang="ar-EG" sz="2400" b="1" dirty="0" smtClean="0">
                <a:solidFill>
                  <a:srgbClr val="FFFF00"/>
                </a:solidFill>
                <a:latin typeface="Calibri"/>
              </a:rPr>
              <a:t>التطور التكنولوجي المستمر </a:t>
            </a:r>
            <a:r>
              <a:rPr lang="ar-EG" sz="2400" b="1" dirty="0" smtClean="0">
                <a:solidFill>
                  <a:schemeClr val="bg1"/>
                </a:solidFill>
                <a:latin typeface="Calibri"/>
              </a:rPr>
              <a:t>خاصة في مجال الإتصالات والمعلومات .</a:t>
            </a:r>
            <a:endParaRPr lang="en-US" sz="2400" b="1" dirty="0">
              <a:solidFill>
                <a:schemeClr val="bg1"/>
              </a:solidFill>
              <a:latin typeface="Calibri"/>
            </a:endParaRPr>
          </a:p>
        </p:txBody>
      </p:sp>
      <p:graphicFrame>
        <p:nvGraphicFramePr>
          <p:cNvPr id="9218" name="Object 2"/>
          <p:cNvGraphicFramePr>
            <a:graphicFrameLocks noChangeAspect="1"/>
          </p:cNvGraphicFramePr>
          <p:nvPr/>
        </p:nvGraphicFramePr>
        <p:xfrm>
          <a:off x="0" y="684213"/>
          <a:ext cx="9144000" cy="252412"/>
        </p:xfrm>
        <a:graphic>
          <a:graphicData uri="http://schemas.openxmlformats.org/presentationml/2006/ole">
            <mc:AlternateContent xmlns:mc="http://schemas.openxmlformats.org/markup-compatibility/2006">
              <mc:Choice xmlns:v="urn:schemas-microsoft-com:vml" Requires="v">
                <p:oleObj spid="_x0000_s19508" name="Clip" r:id="rId4" imgW="2000000" imgH="1371429" progId="">
                  <p:embed/>
                </p:oleObj>
              </mc:Choice>
              <mc:Fallback>
                <p:oleObj name="Clip" r:id="rId4" imgW="2000000" imgH="1371429" progId="">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4213"/>
                        <a:ext cx="9144000"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3107"/>
          <p:cNvSpPr>
            <a:spLocks noChangeArrowheads="1"/>
          </p:cNvSpPr>
          <p:nvPr/>
        </p:nvSpPr>
        <p:spPr bwMode="auto">
          <a:xfrm>
            <a:off x="3749040" y="943910"/>
            <a:ext cx="1645920" cy="548640"/>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المقدمة</a:t>
            </a:r>
            <a:endParaRPr lang="ar-EG" sz="2800" dirty="0">
              <a:solidFill>
                <a:srgbClr val="FFFF00"/>
              </a:solidFill>
              <a:cs typeface="PT Bold Heading" pitchFamily="2" charset="-78"/>
            </a:endParaRPr>
          </a:p>
        </p:txBody>
      </p:sp>
      <p:pic>
        <p:nvPicPr>
          <p:cNvPr id="19460" name="Picture 4" descr="C:\Documents and Settings\Office\Desktop\المحاضرة مدحت\صور حروب الجيل الرابع\504ac8011fa5c50f2f88203b23120713.jpg"/>
          <p:cNvPicPr>
            <a:picLocks noChangeAspect="1" noChangeArrowheads="1"/>
          </p:cNvPicPr>
          <p:nvPr/>
        </p:nvPicPr>
        <p:blipFill>
          <a:blip r:embed="rId6"/>
          <a:srcRect/>
          <a:stretch>
            <a:fillRect/>
          </a:stretch>
        </p:blipFill>
        <p:spPr bwMode="auto">
          <a:xfrm>
            <a:off x="152400" y="2071678"/>
            <a:ext cx="4348162" cy="4500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961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2043</TotalTime>
  <Words>3547</Words>
  <Application>Microsoft Office PowerPoint</Application>
  <PresentationFormat>On-screen Show (4:3)</PresentationFormat>
  <Paragraphs>374</Paragraphs>
  <Slides>88</Slides>
  <Notes>72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4" baseType="lpstr">
      <vt:lpstr>Arial</vt:lpstr>
      <vt:lpstr>Calibri</vt:lpstr>
      <vt:lpstr>PT Bold Heading</vt:lpstr>
      <vt:lpstr>Times New Roman</vt:lpstr>
      <vt:lpstr>1_تصميم افتراضي</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administrator</cp:lastModifiedBy>
  <cp:revision>275</cp:revision>
  <dcterms:created xsi:type="dcterms:W3CDTF">2017-03-06T13:57:47Z</dcterms:created>
  <dcterms:modified xsi:type="dcterms:W3CDTF">2020-05-04T11:15:24Z</dcterms:modified>
</cp:coreProperties>
</file>